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"/>
  </p:notesMasterIdLst>
  <p:sldIdLst>
    <p:sldId id="317" r:id="rId2"/>
    <p:sldId id="318" r:id="rId3"/>
    <p:sldId id="319" r:id="rId4"/>
    <p:sldId id="320" r:id="rId5"/>
    <p:sldId id="310" r:id="rId6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B57C"/>
    <a:srgbClr val="46945E"/>
    <a:srgbClr val="03365F"/>
    <a:srgbClr val="EAEAEA"/>
    <a:srgbClr val="6A7B9C"/>
    <a:srgbClr val="000000"/>
    <a:srgbClr val="B8C2D8"/>
    <a:srgbClr val="CCD1DD"/>
    <a:srgbClr val="C1A52A"/>
    <a:srgbClr val="ED44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Designformatvorlage 2 - Akz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94660" autoAdjust="0"/>
  </p:normalViewPr>
  <p:slideViewPr>
    <p:cSldViewPr>
      <p:cViewPr>
        <p:scale>
          <a:sx n="125" d="100"/>
          <a:sy n="125" d="100"/>
        </p:scale>
        <p:origin x="-1224" y="-24"/>
      </p:cViewPr>
      <p:guideLst>
        <p:guide orient="horz" pos="2205"/>
        <p:guide orient="horz" pos="3702"/>
        <p:guide orient="horz" pos="1026"/>
        <p:guide orient="horz" pos="1752"/>
        <p:guide orient="horz" pos="2659"/>
        <p:guide orient="horz" pos="3113"/>
        <p:guide pos="2880"/>
        <p:guide pos="839"/>
        <p:guide pos="2200"/>
        <p:guide pos="3560"/>
        <p:guide pos="4921"/>
      </p:guideLst>
    </p:cSldViewPr>
  </p:slideViewPr>
  <p:outlineViewPr>
    <p:cViewPr>
      <p:scale>
        <a:sx n="33" d="100"/>
        <a:sy n="33" d="100"/>
      </p:scale>
      <p:origin x="6" y="5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074D16-03E6-4BFA-B581-257798B25C4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F8B749AC-0B62-4C83-A592-7EB24A8F54F7}">
      <dgm:prSet phldrT="[Text]"/>
      <dgm:spPr/>
      <dgm:t>
        <a:bodyPr/>
        <a:lstStyle/>
        <a:p>
          <a:pPr rtl="0"/>
          <a:r>
            <a:rPr lang="sk-SK" b="0" dirty="0" smtClean="0"/>
            <a:t>Maximálne ako starý musí byť predchádzajúci poistný limit?</a:t>
          </a:r>
          <a:endParaRPr lang="sk-SK" b="0" dirty="0"/>
        </a:p>
      </dgm:t>
    </dgm:pt>
    <dgm:pt modelId="{698E80D4-F734-41D9-B0A9-EFC7167BC5BD}" type="parTrans" cxnId="{CAE982EC-C602-433C-B3A0-ED92AB74AACD}">
      <dgm:prSet/>
      <dgm:spPr/>
      <dgm:t>
        <a:bodyPr/>
        <a:lstStyle/>
        <a:p>
          <a:endParaRPr lang="sk-SK"/>
        </a:p>
      </dgm:t>
    </dgm:pt>
    <dgm:pt modelId="{145F1E1F-3B9C-416B-8D96-D7AAB8297142}" type="sibTrans" cxnId="{CAE982EC-C602-433C-B3A0-ED92AB74AACD}">
      <dgm:prSet/>
      <dgm:spPr/>
      <dgm:t>
        <a:bodyPr/>
        <a:lstStyle/>
        <a:p>
          <a:endParaRPr lang="sk-SK"/>
        </a:p>
      </dgm:t>
    </dgm:pt>
    <dgm:pt modelId="{3010B225-8AC6-43AF-AC7C-024A69D917A8}">
      <dgm:prSet phldrT="[Text]"/>
      <dgm:spPr>
        <a:solidFill>
          <a:srgbClr val="61B57C">
            <a:alpha val="90000"/>
          </a:srgbClr>
        </a:solidFill>
      </dgm:spPr>
      <dgm:t>
        <a:bodyPr/>
        <a:lstStyle/>
        <a:p>
          <a:r>
            <a:rPr lang="sk-SK" dirty="0" smtClean="0"/>
            <a:t>Predchádzajúci PL nesmie byť starší ako 6 mes.</a:t>
          </a:r>
          <a:br>
            <a:rPr lang="sk-SK" dirty="0" smtClean="0"/>
          </a:br>
          <a:r>
            <a:rPr lang="sk-SK" dirty="0" smtClean="0"/>
            <a:t>od dátumu posledného rozhodnutia - reštriktívneho alebo zamietaného alebo zníženého, či zrušeného.</a:t>
          </a:r>
          <a:endParaRPr lang="sk-SK" dirty="0"/>
        </a:p>
      </dgm:t>
    </dgm:pt>
    <dgm:pt modelId="{259CD20C-AD61-453E-B428-1B4127937327}" type="parTrans" cxnId="{AA4AC05C-C37D-4165-9D03-E1A5BD3C8DF8}">
      <dgm:prSet/>
      <dgm:spPr/>
      <dgm:t>
        <a:bodyPr/>
        <a:lstStyle/>
        <a:p>
          <a:endParaRPr lang="sk-SK"/>
        </a:p>
      </dgm:t>
    </dgm:pt>
    <dgm:pt modelId="{5FC18739-945D-47BF-B491-40ED93763880}" type="sibTrans" cxnId="{AA4AC05C-C37D-4165-9D03-E1A5BD3C8DF8}">
      <dgm:prSet/>
      <dgm:spPr/>
      <dgm:t>
        <a:bodyPr/>
        <a:lstStyle/>
        <a:p>
          <a:endParaRPr lang="sk-SK"/>
        </a:p>
      </dgm:t>
    </dgm:pt>
    <dgm:pt modelId="{9226248B-FE76-44EF-9643-8DD48E9E2692}">
      <dgm:prSet phldrT="[Text]"/>
      <dgm:spPr/>
      <dgm:t>
        <a:bodyPr/>
        <a:lstStyle/>
        <a:p>
          <a:pPr rtl="0"/>
          <a:r>
            <a:rPr lang="sk-SK" b="0" dirty="0" smtClean="0"/>
            <a:t>Môže byť dodatočná poistná ochrana zrušená?</a:t>
          </a:r>
          <a:endParaRPr lang="sk-SK" b="0" dirty="0"/>
        </a:p>
      </dgm:t>
    </dgm:pt>
    <dgm:pt modelId="{D69C50F8-E441-4B29-8450-1D7F79C78884}" type="parTrans" cxnId="{854205FE-F387-4A7A-AD34-41CFC37792A6}">
      <dgm:prSet/>
      <dgm:spPr/>
      <dgm:t>
        <a:bodyPr/>
        <a:lstStyle/>
        <a:p>
          <a:endParaRPr lang="sk-SK"/>
        </a:p>
      </dgm:t>
    </dgm:pt>
    <dgm:pt modelId="{5265310D-0D6C-4AD4-93BD-C641783EF9B4}" type="sibTrans" cxnId="{854205FE-F387-4A7A-AD34-41CFC37792A6}">
      <dgm:prSet/>
      <dgm:spPr/>
      <dgm:t>
        <a:bodyPr/>
        <a:lstStyle/>
        <a:p>
          <a:endParaRPr lang="sk-SK"/>
        </a:p>
      </dgm:t>
    </dgm:pt>
    <dgm:pt modelId="{BF3D6B15-B480-4CB9-8C35-DEDF39C8FA88}">
      <dgm:prSet phldrT="[Text]"/>
      <dgm:spPr>
        <a:solidFill>
          <a:srgbClr val="61B57C">
            <a:alpha val="90000"/>
          </a:srgbClr>
        </a:solidFill>
      </dgm:spPr>
      <dgm:t>
        <a:bodyPr/>
        <a:lstStyle/>
        <a:p>
          <a:r>
            <a:rPr lang="sk-SK" dirty="0" smtClean="0"/>
            <a:t>Nie, jedine v prípade insolvencie. Ak aj príde </a:t>
          </a:r>
          <a:br>
            <a:rPr lang="sk-SK" dirty="0" smtClean="0"/>
          </a:br>
          <a:r>
            <a:rPr lang="sk-SK" dirty="0" smtClean="0"/>
            <a:t>k zrušeniu primárneho PL, dodatočná poistná ochrana trvá.</a:t>
          </a:r>
          <a:endParaRPr lang="sk-SK" dirty="0"/>
        </a:p>
      </dgm:t>
    </dgm:pt>
    <dgm:pt modelId="{6867F0C4-71E8-48AA-872A-AF2186F45A79}" type="parTrans" cxnId="{DC5822E2-1E0F-4956-AF43-98E34DE35236}">
      <dgm:prSet/>
      <dgm:spPr/>
      <dgm:t>
        <a:bodyPr/>
        <a:lstStyle/>
        <a:p>
          <a:endParaRPr lang="sk-SK"/>
        </a:p>
      </dgm:t>
    </dgm:pt>
    <dgm:pt modelId="{24BC5376-135E-421E-9D0F-0B73B5CD7E69}" type="sibTrans" cxnId="{DC5822E2-1E0F-4956-AF43-98E34DE35236}">
      <dgm:prSet/>
      <dgm:spPr/>
      <dgm:t>
        <a:bodyPr/>
        <a:lstStyle/>
        <a:p>
          <a:endParaRPr lang="sk-SK"/>
        </a:p>
      </dgm:t>
    </dgm:pt>
    <dgm:pt modelId="{D29223EC-C250-4BC3-8972-C2B792E5AEFF}">
      <dgm:prSet phldrT="[Text]"/>
      <dgm:spPr/>
      <dgm:t>
        <a:bodyPr/>
        <a:lstStyle/>
        <a:p>
          <a:r>
            <a:rPr lang="sk-SK" dirty="0" smtClean="0"/>
            <a:t>Môže sa požiadať </a:t>
          </a:r>
          <a:br>
            <a:rPr lang="sk-SK" dirty="0" smtClean="0"/>
          </a:br>
          <a:r>
            <a:rPr lang="sk-SK" dirty="0" smtClean="0"/>
            <a:t>o dodatočný limit na novovzniknutú </a:t>
          </a:r>
          <a:r>
            <a:rPr lang="sk-SK" dirty="0" err="1" smtClean="0"/>
            <a:t>spločnosť</a:t>
          </a:r>
          <a:r>
            <a:rPr lang="sk-SK" dirty="0" smtClean="0"/>
            <a:t>?</a:t>
          </a:r>
          <a:endParaRPr lang="sk-SK" dirty="0"/>
        </a:p>
      </dgm:t>
    </dgm:pt>
    <dgm:pt modelId="{A75DB133-1AD3-47FB-AFE6-3199899C62EE}" type="parTrans" cxnId="{186C05EC-A250-4ED0-B74E-BCD3B888AF44}">
      <dgm:prSet/>
      <dgm:spPr/>
      <dgm:t>
        <a:bodyPr/>
        <a:lstStyle/>
        <a:p>
          <a:endParaRPr lang="sk-SK"/>
        </a:p>
      </dgm:t>
    </dgm:pt>
    <dgm:pt modelId="{0C95E0E5-A30B-481F-B817-3D7235D85EB8}" type="sibTrans" cxnId="{186C05EC-A250-4ED0-B74E-BCD3B888AF44}">
      <dgm:prSet/>
      <dgm:spPr/>
      <dgm:t>
        <a:bodyPr/>
        <a:lstStyle/>
        <a:p>
          <a:endParaRPr lang="sk-SK"/>
        </a:p>
      </dgm:t>
    </dgm:pt>
    <dgm:pt modelId="{361F5952-310F-4919-9400-6208FD1BB639}">
      <dgm:prSet phldrT="[Text]"/>
      <dgm:spPr>
        <a:solidFill>
          <a:srgbClr val="61B57C">
            <a:alpha val="90000"/>
          </a:srgbClr>
        </a:solidFill>
      </dgm:spPr>
      <dgm:t>
        <a:bodyPr/>
        <a:lstStyle/>
        <a:p>
          <a:r>
            <a:rPr lang="sk-SK" dirty="0" smtClean="0"/>
            <a:t>Dodatočný limit nebude ponúknutý v prípade zamietnutia limitu spoločnosti mladšej ako 2 roky.</a:t>
          </a:r>
          <a:endParaRPr lang="sk-SK" dirty="0"/>
        </a:p>
      </dgm:t>
    </dgm:pt>
    <dgm:pt modelId="{22C6F9F9-845D-4B8D-89D4-EA65B502B15F}" type="parTrans" cxnId="{645C4FA3-C3CF-45E6-9187-622589525A58}">
      <dgm:prSet/>
      <dgm:spPr/>
      <dgm:t>
        <a:bodyPr/>
        <a:lstStyle/>
        <a:p>
          <a:endParaRPr lang="sk-SK"/>
        </a:p>
      </dgm:t>
    </dgm:pt>
    <dgm:pt modelId="{469BC255-2DEB-4B92-9758-08ACED64EE13}" type="sibTrans" cxnId="{645C4FA3-C3CF-45E6-9187-622589525A58}">
      <dgm:prSet/>
      <dgm:spPr/>
      <dgm:t>
        <a:bodyPr/>
        <a:lstStyle/>
        <a:p>
          <a:endParaRPr lang="sk-SK"/>
        </a:p>
      </dgm:t>
    </dgm:pt>
    <dgm:pt modelId="{CBB919D3-F389-4E2E-88AB-E2719B7CD75C}">
      <dgm:prSet/>
      <dgm:spPr/>
      <dgm:t>
        <a:bodyPr/>
        <a:lstStyle/>
        <a:p>
          <a:r>
            <a:rPr lang="sk-SK" dirty="0" smtClean="0"/>
            <a:t>Avšak ak ide o čiastočnú akceptáciu a nejde o reštriktívne rozhodnutie z iných dôvodov (DRA, vylúčená krajina), dodatočný limit môže byť ponúknutý.</a:t>
          </a:r>
          <a:endParaRPr lang="sk-SK" dirty="0"/>
        </a:p>
      </dgm:t>
    </dgm:pt>
    <dgm:pt modelId="{F94FEFD2-D397-415C-BF79-9E63864EEDD2}" type="parTrans" cxnId="{3EF19941-3235-494E-A963-1B147D8F141F}">
      <dgm:prSet/>
      <dgm:spPr/>
      <dgm:t>
        <a:bodyPr/>
        <a:lstStyle/>
        <a:p>
          <a:endParaRPr lang="sk-SK"/>
        </a:p>
      </dgm:t>
    </dgm:pt>
    <dgm:pt modelId="{88918465-F7BF-49DE-BE56-525D2B6373AB}" type="sibTrans" cxnId="{3EF19941-3235-494E-A963-1B147D8F141F}">
      <dgm:prSet/>
      <dgm:spPr/>
      <dgm:t>
        <a:bodyPr/>
        <a:lstStyle/>
        <a:p>
          <a:endParaRPr lang="sk-SK"/>
        </a:p>
      </dgm:t>
    </dgm:pt>
    <dgm:pt modelId="{5B96DB52-2C3F-4030-BFE5-E1716AE22995}" type="pres">
      <dgm:prSet presAssocID="{6D074D16-03E6-4BFA-B581-257798B25C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DFCA3D05-2EEE-465B-B06B-F525221DAF0E}" type="pres">
      <dgm:prSet presAssocID="{F8B749AC-0B62-4C83-A592-7EB24A8F54F7}" presName="linNode" presStyleCnt="0"/>
      <dgm:spPr/>
    </dgm:pt>
    <dgm:pt modelId="{CEEC0CA1-C7D2-46A8-8E0A-9C5528373A48}" type="pres">
      <dgm:prSet presAssocID="{F8B749AC-0B62-4C83-A592-7EB24A8F54F7}" presName="parentText" presStyleLbl="node1" presStyleIdx="0" presStyleCnt="3" custScaleY="80217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980847F-A059-4B96-AE4B-77605D561705}" type="pres">
      <dgm:prSet presAssocID="{F8B749AC-0B62-4C83-A592-7EB24A8F54F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BCC3EE8-0EE3-4771-B546-F68FCD879FD7}" type="pres">
      <dgm:prSet presAssocID="{145F1E1F-3B9C-416B-8D96-D7AAB8297142}" presName="sp" presStyleCnt="0"/>
      <dgm:spPr/>
    </dgm:pt>
    <dgm:pt modelId="{5EAAB418-D5D0-481A-9A13-DA7ECAB84031}" type="pres">
      <dgm:prSet presAssocID="{9226248B-FE76-44EF-9643-8DD48E9E2692}" presName="linNode" presStyleCnt="0"/>
      <dgm:spPr/>
    </dgm:pt>
    <dgm:pt modelId="{30451DB4-F06A-4405-B7B0-9F9DB03CF03C}" type="pres">
      <dgm:prSet presAssocID="{9226248B-FE76-44EF-9643-8DD48E9E2692}" presName="parentText" presStyleLbl="node1" presStyleIdx="1" presStyleCnt="3" custScaleY="79084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DD3BF47-4BB9-4A81-A29B-B3E650F742F2}" type="pres">
      <dgm:prSet presAssocID="{9226248B-FE76-44EF-9643-8DD48E9E2692}" presName="descendantText" presStyleLbl="alignAccFollowNode1" presStyleIdx="1" presStyleCnt="3" custScaleY="8761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ED4D620-E670-426B-9826-380148BE53D5}" type="pres">
      <dgm:prSet presAssocID="{5265310D-0D6C-4AD4-93BD-C641783EF9B4}" presName="sp" presStyleCnt="0"/>
      <dgm:spPr/>
    </dgm:pt>
    <dgm:pt modelId="{951281EB-70FB-49B6-A029-45479354EC0F}" type="pres">
      <dgm:prSet presAssocID="{D29223EC-C250-4BC3-8972-C2B792E5AEFF}" presName="linNode" presStyleCnt="0"/>
      <dgm:spPr/>
    </dgm:pt>
    <dgm:pt modelId="{573B4F6A-0C15-4760-88C0-48E41FFC80D7}" type="pres">
      <dgm:prSet presAssocID="{D29223EC-C250-4BC3-8972-C2B792E5AEF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D0EB4DC-A639-4835-BFE7-0BD286837F5A}" type="pres">
      <dgm:prSet presAssocID="{D29223EC-C250-4BC3-8972-C2B792E5AEFF}" presName="descendantText" presStyleLbl="alignAccFollowNode1" presStyleIdx="2" presStyleCnt="3" custScaleY="11964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0C1D99C9-52A5-4D2C-B0BC-6598280497B1}" type="presOf" srcId="{9226248B-FE76-44EF-9643-8DD48E9E2692}" destId="{30451DB4-F06A-4405-B7B0-9F9DB03CF03C}" srcOrd="0" destOrd="0" presId="urn:microsoft.com/office/officeart/2005/8/layout/vList5"/>
    <dgm:cxn modelId="{BCAC64C9-A8C2-4E3D-9B1D-D5964FB1E5DE}" type="presOf" srcId="{3010B225-8AC6-43AF-AC7C-024A69D917A8}" destId="{9980847F-A059-4B96-AE4B-77605D561705}" srcOrd="0" destOrd="0" presId="urn:microsoft.com/office/officeart/2005/8/layout/vList5"/>
    <dgm:cxn modelId="{645C4FA3-C3CF-45E6-9187-622589525A58}" srcId="{D29223EC-C250-4BC3-8972-C2B792E5AEFF}" destId="{361F5952-310F-4919-9400-6208FD1BB639}" srcOrd="0" destOrd="0" parTransId="{22C6F9F9-845D-4B8D-89D4-EA65B502B15F}" sibTransId="{469BC255-2DEB-4B92-9758-08ACED64EE13}"/>
    <dgm:cxn modelId="{854205FE-F387-4A7A-AD34-41CFC37792A6}" srcId="{6D074D16-03E6-4BFA-B581-257798B25C4F}" destId="{9226248B-FE76-44EF-9643-8DD48E9E2692}" srcOrd="1" destOrd="0" parTransId="{D69C50F8-E441-4B29-8450-1D7F79C78884}" sibTransId="{5265310D-0D6C-4AD4-93BD-C641783EF9B4}"/>
    <dgm:cxn modelId="{60E77AE2-1D1E-4B88-99EA-9E98038498B9}" type="presOf" srcId="{F8B749AC-0B62-4C83-A592-7EB24A8F54F7}" destId="{CEEC0CA1-C7D2-46A8-8E0A-9C5528373A48}" srcOrd="0" destOrd="0" presId="urn:microsoft.com/office/officeart/2005/8/layout/vList5"/>
    <dgm:cxn modelId="{DA094FC6-E18A-46AB-B56F-DB86FF6EBF82}" type="presOf" srcId="{D29223EC-C250-4BC3-8972-C2B792E5AEFF}" destId="{573B4F6A-0C15-4760-88C0-48E41FFC80D7}" srcOrd="0" destOrd="0" presId="urn:microsoft.com/office/officeart/2005/8/layout/vList5"/>
    <dgm:cxn modelId="{3EF19941-3235-494E-A963-1B147D8F141F}" srcId="{D29223EC-C250-4BC3-8972-C2B792E5AEFF}" destId="{CBB919D3-F389-4E2E-88AB-E2719B7CD75C}" srcOrd="1" destOrd="0" parTransId="{F94FEFD2-D397-415C-BF79-9E63864EEDD2}" sibTransId="{88918465-F7BF-49DE-BE56-525D2B6373AB}"/>
    <dgm:cxn modelId="{AA4AC05C-C37D-4165-9D03-E1A5BD3C8DF8}" srcId="{F8B749AC-0B62-4C83-A592-7EB24A8F54F7}" destId="{3010B225-8AC6-43AF-AC7C-024A69D917A8}" srcOrd="0" destOrd="0" parTransId="{259CD20C-AD61-453E-B428-1B4127937327}" sibTransId="{5FC18739-945D-47BF-B491-40ED93763880}"/>
    <dgm:cxn modelId="{033D2B92-65EA-46D2-B6AF-818CFCB8FA1A}" type="presOf" srcId="{6D074D16-03E6-4BFA-B581-257798B25C4F}" destId="{5B96DB52-2C3F-4030-BFE5-E1716AE22995}" srcOrd="0" destOrd="0" presId="urn:microsoft.com/office/officeart/2005/8/layout/vList5"/>
    <dgm:cxn modelId="{CAE982EC-C602-433C-B3A0-ED92AB74AACD}" srcId="{6D074D16-03E6-4BFA-B581-257798B25C4F}" destId="{F8B749AC-0B62-4C83-A592-7EB24A8F54F7}" srcOrd="0" destOrd="0" parTransId="{698E80D4-F734-41D9-B0A9-EFC7167BC5BD}" sibTransId="{145F1E1F-3B9C-416B-8D96-D7AAB8297142}"/>
    <dgm:cxn modelId="{D7CD33A6-F663-42D6-B7D7-4DDFA121B19D}" type="presOf" srcId="{BF3D6B15-B480-4CB9-8C35-DEDF39C8FA88}" destId="{8DD3BF47-4BB9-4A81-A29B-B3E650F742F2}" srcOrd="0" destOrd="0" presId="urn:microsoft.com/office/officeart/2005/8/layout/vList5"/>
    <dgm:cxn modelId="{393361AE-F090-42AA-9F55-6B3D82E738F7}" type="presOf" srcId="{CBB919D3-F389-4E2E-88AB-E2719B7CD75C}" destId="{4D0EB4DC-A639-4835-BFE7-0BD286837F5A}" srcOrd="0" destOrd="1" presId="urn:microsoft.com/office/officeart/2005/8/layout/vList5"/>
    <dgm:cxn modelId="{3167DE74-FC2E-45CF-AB74-BD86BF65E275}" type="presOf" srcId="{361F5952-310F-4919-9400-6208FD1BB639}" destId="{4D0EB4DC-A639-4835-BFE7-0BD286837F5A}" srcOrd="0" destOrd="0" presId="urn:microsoft.com/office/officeart/2005/8/layout/vList5"/>
    <dgm:cxn modelId="{186C05EC-A250-4ED0-B74E-BCD3B888AF44}" srcId="{6D074D16-03E6-4BFA-B581-257798B25C4F}" destId="{D29223EC-C250-4BC3-8972-C2B792E5AEFF}" srcOrd="2" destOrd="0" parTransId="{A75DB133-1AD3-47FB-AFE6-3199899C62EE}" sibTransId="{0C95E0E5-A30B-481F-B817-3D7235D85EB8}"/>
    <dgm:cxn modelId="{DC5822E2-1E0F-4956-AF43-98E34DE35236}" srcId="{9226248B-FE76-44EF-9643-8DD48E9E2692}" destId="{BF3D6B15-B480-4CB9-8C35-DEDF39C8FA88}" srcOrd="0" destOrd="0" parTransId="{6867F0C4-71E8-48AA-872A-AF2186F45A79}" sibTransId="{24BC5376-135E-421E-9D0F-0B73B5CD7E69}"/>
    <dgm:cxn modelId="{D3165DB2-90F8-4819-8860-DB0A6D5B2041}" type="presParOf" srcId="{5B96DB52-2C3F-4030-BFE5-E1716AE22995}" destId="{DFCA3D05-2EEE-465B-B06B-F525221DAF0E}" srcOrd="0" destOrd="0" presId="urn:microsoft.com/office/officeart/2005/8/layout/vList5"/>
    <dgm:cxn modelId="{DB282311-AF14-42BA-B07A-7B772294A92A}" type="presParOf" srcId="{DFCA3D05-2EEE-465B-B06B-F525221DAF0E}" destId="{CEEC0CA1-C7D2-46A8-8E0A-9C5528373A48}" srcOrd="0" destOrd="0" presId="urn:microsoft.com/office/officeart/2005/8/layout/vList5"/>
    <dgm:cxn modelId="{BBDBDA00-6E71-4A49-867C-05F2DF5493CA}" type="presParOf" srcId="{DFCA3D05-2EEE-465B-B06B-F525221DAF0E}" destId="{9980847F-A059-4B96-AE4B-77605D561705}" srcOrd="1" destOrd="0" presId="urn:microsoft.com/office/officeart/2005/8/layout/vList5"/>
    <dgm:cxn modelId="{A0670863-5113-4728-9D42-BBA2C8BFA3CE}" type="presParOf" srcId="{5B96DB52-2C3F-4030-BFE5-E1716AE22995}" destId="{8BCC3EE8-0EE3-4771-B546-F68FCD879FD7}" srcOrd="1" destOrd="0" presId="urn:microsoft.com/office/officeart/2005/8/layout/vList5"/>
    <dgm:cxn modelId="{4756B99F-D2F0-41A4-BD28-8894D38A21ED}" type="presParOf" srcId="{5B96DB52-2C3F-4030-BFE5-E1716AE22995}" destId="{5EAAB418-D5D0-481A-9A13-DA7ECAB84031}" srcOrd="2" destOrd="0" presId="urn:microsoft.com/office/officeart/2005/8/layout/vList5"/>
    <dgm:cxn modelId="{FF28166E-36E0-4B43-A39F-85E8B3A11041}" type="presParOf" srcId="{5EAAB418-D5D0-481A-9A13-DA7ECAB84031}" destId="{30451DB4-F06A-4405-B7B0-9F9DB03CF03C}" srcOrd="0" destOrd="0" presId="urn:microsoft.com/office/officeart/2005/8/layout/vList5"/>
    <dgm:cxn modelId="{CC209C47-23E7-4DE5-9C3E-CFABE8B2872A}" type="presParOf" srcId="{5EAAB418-D5D0-481A-9A13-DA7ECAB84031}" destId="{8DD3BF47-4BB9-4A81-A29B-B3E650F742F2}" srcOrd="1" destOrd="0" presId="urn:microsoft.com/office/officeart/2005/8/layout/vList5"/>
    <dgm:cxn modelId="{E3D42C90-2274-45CD-B157-1A29A18D3436}" type="presParOf" srcId="{5B96DB52-2C3F-4030-BFE5-E1716AE22995}" destId="{8ED4D620-E670-426B-9826-380148BE53D5}" srcOrd="3" destOrd="0" presId="urn:microsoft.com/office/officeart/2005/8/layout/vList5"/>
    <dgm:cxn modelId="{9202378C-9187-49C1-A75F-23DA1EB5F26F}" type="presParOf" srcId="{5B96DB52-2C3F-4030-BFE5-E1716AE22995}" destId="{951281EB-70FB-49B6-A029-45479354EC0F}" srcOrd="4" destOrd="0" presId="urn:microsoft.com/office/officeart/2005/8/layout/vList5"/>
    <dgm:cxn modelId="{1C7AEBF0-3F72-4C1B-A275-D287947B7063}" type="presParOf" srcId="{951281EB-70FB-49B6-A029-45479354EC0F}" destId="{573B4F6A-0C15-4760-88C0-48E41FFC80D7}" srcOrd="0" destOrd="0" presId="urn:microsoft.com/office/officeart/2005/8/layout/vList5"/>
    <dgm:cxn modelId="{A133F46D-76B5-4654-82B9-F4AE00C7B548}" type="presParOf" srcId="{951281EB-70FB-49B6-A029-45479354EC0F}" destId="{4D0EB4DC-A639-4835-BFE7-0BD286837F5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074D16-03E6-4BFA-B581-257798B25C4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F8B749AC-0B62-4C83-A592-7EB24A8F54F7}">
      <dgm:prSet phldrT="[Text]"/>
      <dgm:spPr/>
      <dgm:t>
        <a:bodyPr/>
        <a:lstStyle/>
        <a:p>
          <a:pPr rtl="0"/>
          <a:r>
            <a:rPr lang="sk-SK" b="0" dirty="0" smtClean="0"/>
            <a:t>Podľa akých ďalších kritérií prichádza </a:t>
          </a:r>
          <a:br>
            <a:rPr lang="sk-SK" b="0" dirty="0" smtClean="0"/>
          </a:br>
          <a:r>
            <a:rPr lang="sk-SK" b="0" dirty="0" smtClean="0"/>
            <a:t>k zamietnutiu TL?</a:t>
          </a:r>
          <a:endParaRPr lang="sk-SK" b="0" dirty="0"/>
        </a:p>
      </dgm:t>
    </dgm:pt>
    <dgm:pt modelId="{698E80D4-F734-41D9-B0A9-EFC7167BC5BD}" type="parTrans" cxnId="{CAE982EC-C602-433C-B3A0-ED92AB74AACD}">
      <dgm:prSet/>
      <dgm:spPr/>
      <dgm:t>
        <a:bodyPr/>
        <a:lstStyle/>
        <a:p>
          <a:endParaRPr lang="sk-SK"/>
        </a:p>
      </dgm:t>
    </dgm:pt>
    <dgm:pt modelId="{145F1E1F-3B9C-416B-8D96-D7AAB8297142}" type="sibTrans" cxnId="{CAE982EC-C602-433C-B3A0-ED92AB74AACD}">
      <dgm:prSet/>
      <dgm:spPr/>
      <dgm:t>
        <a:bodyPr/>
        <a:lstStyle/>
        <a:p>
          <a:endParaRPr lang="sk-SK"/>
        </a:p>
      </dgm:t>
    </dgm:pt>
    <dgm:pt modelId="{3010B225-8AC6-43AF-AC7C-024A69D917A8}">
      <dgm:prSet phldrT="[Text]"/>
      <dgm:spPr>
        <a:solidFill>
          <a:srgbClr val="61B57C">
            <a:alpha val="90000"/>
          </a:srgbClr>
        </a:solidFill>
      </dgm:spPr>
      <dgm:t>
        <a:bodyPr/>
        <a:lstStyle/>
        <a:p>
          <a:r>
            <a:rPr lang="sk-SK" dirty="0" smtClean="0"/>
            <a:t>Ak bol limit zamietnutý na základe DRA, alebo má firma </a:t>
          </a:r>
          <a:r>
            <a:rPr lang="sk-SK" dirty="0" err="1" smtClean="0"/>
            <a:t>score</a:t>
          </a:r>
          <a:r>
            <a:rPr lang="sk-SK" dirty="0" smtClean="0"/>
            <a:t> 0 / 1, alebo ide o krajinu s ratingom D.</a:t>
          </a:r>
          <a:endParaRPr lang="sk-SK" dirty="0"/>
        </a:p>
      </dgm:t>
    </dgm:pt>
    <dgm:pt modelId="{259CD20C-AD61-453E-B428-1B4127937327}" type="parTrans" cxnId="{AA4AC05C-C37D-4165-9D03-E1A5BD3C8DF8}">
      <dgm:prSet/>
      <dgm:spPr/>
      <dgm:t>
        <a:bodyPr/>
        <a:lstStyle/>
        <a:p>
          <a:endParaRPr lang="sk-SK"/>
        </a:p>
      </dgm:t>
    </dgm:pt>
    <dgm:pt modelId="{5FC18739-945D-47BF-B491-40ED93763880}" type="sibTrans" cxnId="{AA4AC05C-C37D-4165-9D03-E1A5BD3C8DF8}">
      <dgm:prSet/>
      <dgm:spPr/>
      <dgm:t>
        <a:bodyPr/>
        <a:lstStyle/>
        <a:p>
          <a:endParaRPr lang="sk-SK"/>
        </a:p>
      </dgm:t>
    </dgm:pt>
    <dgm:pt modelId="{9226248B-FE76-44EF-9643-8DD48E9E2692}">
      <dgm:prSet phldrT="[Text]"/>
      <dgm:spPr/>
      <dgm:t>
        <a:bodyPr/>
        <a:lstStyle/>
        <a:p>
          <a:pPr rtl="0"/>
          <a:r>
            <a:rPr lang="sk-SK" b="0" dirty="0" smtClean="0"/>
            <a:t>Môže byť dodatočný limit schválený retroaktívne?</a:t>
          </a:r>
          <a:endParaRPr lang="sk-SK" b="0" dirty="0"/>
        </a:p>
      </dgm:t>
    </dgm:pt>
    <dgm:pt modelId="{D69C50F8-E441-4B29-8450-1D7F79C78884}" type="parTrans" cxnId="{854205FE-F387-4A7A-AD34-41CFC37792A6}">
      <dgm:prSet/>
      <dgm:spPr/>
      <dgm:t>
        <a:bodyPr/>
        <a:lstStyle/>
        <a:p>
          <a:endParaRPr lang="sk-SK"/>
        </a:p>
      </dgm:t>
    </dgm:pt>
    <dgm:pt modelId="{5265310D-0D6C-4AD4-93BD-C641783EF9B4}" type="sibTrans" cxnId="{854205FE-F387-4A7A-AD34-41CFC37792A6}">
      <dgm:prSet/>
      <dgm:spPr/>
      <dgm:t>
        <a:bodyPr/>
        <a:lstStyle/>
        <a:p>
          <a:endParaRPr lang="sk-SK"/>
        </a:p>
      </dgm:t>
    </dgm:pt>
    <dgm:pt modelId="{BF3D6B15-B480-4CB9-8C35-DEDF39C8FA88}">
      <dgm:prSet phldrT="[Text]"/>
      <dgm:spPr>
        <a:solidFill>
          <a:srgbClr val="61B57C">
            <a:alpha val="90000"/>
          </a:srgbClr>
        </a:solidFill>
      </dgm:spPr>
      <dgm:t>
        <a:bodyPr/>
        <a:lstStyle/>
        <a:p>
          <a:r>
            <a:rPr lang="sk-SK" dirty="0" smtClean="0"/>
            <a:t>Nie.</a:t>
          </a:r>
          <a:endParaRPr lang="sk-SK" dirty="0"/>
        </a:p>
      </dgm:t>
    </dgm:pt>
    <dgm:pt modelId="{6867F0C4-71E8-48AA-872A-AF2186F45A79}" type="parTrans" cxnId="{DC5822E2-1E0F-4956-AF43-98E34DE35236}">
      <dgm:prSet/>
      <dgm:spPr/>
      <dgm:t>
        <a:bodyPr/>
        <a:lstStyle/>
        <a:p>
          <a:endParaRPr lang="sk-SK"/>
        </a:p>
      </dgm:t>
    </dgm:pt>
    <dgm:pt modelId="{24BC5376-135E-421E-9D0F-0B73B5CD7E69}" type="sibTrans" cxnId="{DC5822E2-1E0F-4956-AF43-98E34DE35236}">
      <dgm:prSet/>
      <dgm:spPr/>
      <dgm:t>
        <a:bodyPr/>
        <a:lstStyle/>
        <a:p>
          <a:endParaRPr lang="sk-SK"/>
        </a:p>
      </dgm:t>
    </dgm:pt>
    <dgm:pt modelId="{D29223EC-C250-4BC3-8972-C2B792E5AEFF}">
      <dgm:prSet phldrT="[Text]"/>
      <dgm:spPr/>
      <dgm:t>
        <a:bodyPr/>
        <a:lstStyle/>
        <a:p>
          <a:r>
            <a:rPr lang="sk-SK" dirty="0" smtClean="0"/>
            <a:t>Je možnosť prikúpenia </a:t>
          </a:r>
          <a:r>
            <a:rPr lang="sk-SK" dirty="0" err="1" smtClean="0"/>
            <a:t>dodatčného</a:t>
          </a:r>
          <a:r>
            <a:rPr lang="sk-SK" dirty="0" smtClean="0"/>
            <a:t> krytia </a:t>
          </a:r>
          <a:br>
            <a:rPr lang="sk-SK" dirty="0" smtClean="0"/>
          </a:br>
          <a:r>
            <a:rPr lang="sk-SK" dirty="0" smtClean="0"/>
            <a:t>v prípade @ratingu?</a:t>
          </a:r>
          <a:endParaRPr lang="sk-SK" dirty="0"/>
        </a:p>
      </dgm:t>
    </dgm:pt>
    <dgm:pt modelId="{A75DB133-1AD3-47FB-AFE6-3199899C62EE}" type="parTrans" cxnId="{186C05EC-A250-4ED0-B74E-BCD3B888AF44}">
      <dgm:prSet/>
      <dgm:spPr/>
      <dgm:t>
        <a:bodyPr/>
        <a:lstStyle/>
        <a:p>
          <a:endParaRPr lang="sk-SK"/>
        </a:p>
      </dgm:t>
    </dgm:pt>
    <dgm:pt modelId="{0C95E0E5-A30B-481F-B817-3D7235D85EB8}" type="sibTrans" cxnId="{186C05EC-A250-4ED0-B74E-BCD3B888AF44}">
      <dgm:prSet/>
      <dgm:spPr/>
      <dgm:t>
        <a:bodyPr/>
        <a:lstStyle/>
        <a:p>
          <a:endParaRPr lang="sk-SK"/>
        </a:p>
      </dgm:t>
    </dgm:pt>
    <dgm:pt modelId="{361F5952-310F-4919-9400-6208FD1BB639}">
      <dgm:prSet phldrT="[Text]"/>
      <dgm:spPr>
        <a:solidFill>
          <a:srgbClr val="61B57C">
            <a:alpha val="90000"/>
          </a:srgbClr>
        </a:solidFill>
      </dgm:spPr>
      <dgm:t>
        <a:bodyPr/>
        <a:lstStyle/>
        <a:p>
          <a:r>
            <a:rPr lang="sk-SK" dirty="0" smtClean="0"/>
            <a:t>Nie, je potrebné najskôr zmeniť @rating limit cez </a:t>
          </a:r>
          <a:r>
            <a:rPr lang="sk-SK" dirty="0" err="1" smtClean="0"/>
            <a:t>Cofanet</a:t>
          </a:r>
          <a:r>
            <a:rPr lang="sk-SK" dirty="0" smtClean="0"/>
            <a:t> na kreditný limit a následne je možné požiadať o limit cez </a:t>
          </a:r>
          <a:r>
            <a:rPr lang="sk-SK" dirty="0" err="1" smtClean="0"/>
            <a:t>TopLiner</a:t>
          </a:r>
          <a:r>
            <a:rPr lang="sk-SK" dirty="0" smtClean="0"/>
            <a:t>.</a:t>
          </a:r>
          <a:endParaRPr lang="sk-SK" dirty="0"/>
        </a:p>
      </dgm:t>
    </dgm:pt>
    <dgm:pt modelId="{22C6F9F9-845D-4B8D-89D4-EA65B502B15F}" type="parTrans" cxnId="{645C4FA3-C3CF-45E6-9187-622589525A58}">
      <dgm:prSet/>
      <dgm:spPr/>
      <dgm:t>
        <a:bodyPr/>
        <a:lstStyle/>
        <a:p>
          <a:endParaRPr lang="sk-SK"/>
        </a:p>
      </dgm:t>
    </dgm:pt>
    <dgm:pt modelId="{469BC255-2DEB-4B92-9758-08ACED64EE13}" type="sibTrans" cxnId="{645C4FA3-C3CF-45E6-9187-622589525A58}">
      <dgm:prSet/>
      <dgm:spPr/>
      <dgm:t>
        <a:bodyPr/>
        <a:lstStyle/>
        <a:p>
          <a:endParaRPr lang="sk-SK"/>
        </a:p>
      </dgm:t>
    </dgm:pt>
    <dgm:pt modelId="{DB58AE67-D901-4FF9-B3E3-23FDE4CFC635}">
      <dgm:prSet phldrT="[Text]"/>
      <dgm:spPr>
        <a:solidFill>
          <a:srgbClr val="61B57C">
            <a:alpha val="90000"/>
          </a:srgbClr>
        </a:solidFill>
      </dgm:spPr>
      <dgm:t>
        <a:bodyPr/>
        <a:lstStyle/>
        <a:p>
          <a:r>
            <a:rPr lang="sk-SK" dirty="0" smtClean="0"/>
            <a:t>Ak ide o viacnásobnú požiadavku na klienta, alebo ak je odberateľ na </a:t>
          </a:r>
          <a:r>
            <a:rPr lang="sk-SK" dirty="0" err="1" smtClean="0"/>
            <a:t>black</a:t>
          </a:r>
          <a:r>
            <a:rPr lang="sk-SK" dirty="0" smtClean="0"/>
            <a:t> liste, alebo sa čaká na spracovanie predchádzajúcej žiadosti na PL.</a:t>
          </a:r>
          <a:endParaRPr lang="sk-SK" dirty="0"/>
        </a:p>
      </dgm:t>
    </dgm:pt>
    <dgm:pt modelId="{54D47BF8-606E-4A0A-977B-9A549007F844}" type="parTrans" cxnId="{A01E13AA-FE73-4A19-ACF0-1E0D699A1E77}">
      <dgm:prSet/>
      <dgm:spPr/>
      <dgm:t>
        <a:bodyPr/>
        <a:lstStyle/>
        <a:p>
          <a:endParaRPr lang="sk-SK"/>
        </a:p>
      </dgm:t>
    </dgm:pt>
    <dgm:pt modelId="{306538C6-83CB-4460-9EC4-B432D833E2F5}" type="sibTrans" cxnId="{A01E13AA-FE73-4A19-ACF0-1E0D699A1E77}">
      <dgm:prSet/>
      <dgm:spPr/>
      <dgm:t>
        <a:bodyPr/>
        <a:lstStyle/>
        <a:p>
          <a:endParaRPr lang="sk-SK"/>
        </a:p>
      </dgm:t>
    </dgm:pt>
    <dgm:pt modelId="{5B96DB52-2C3F-4030-BFE5-E1716AE22995}" type="pres">
      <dgm:prSet presAssocID="{6D074D16-03E6-4BFA-B581-257798B25C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DFCA3D05-2EEE-465B-B06B-F525221DAF0E}" type="pres">
      <dgm:prSet presAssocID="{F8B749AC-0B62-4C83-A592-7EB24A8F54F7}" presName="linNode" presStyleCnt="0"/>
      <dgm:spPr/>
    </dgm:pt>
    <dgm:pt modelId="{CEEC0CA1-C7D2-46A8-8E0A-9C5528373A48}" type="pres">
      <dgm:prSet presAssocID="{F8B749AC-0B62-4C83-A592-7EB24A8F54F7}" presName="parentText" presStyleLbl="node1" presStyleIdx="0" presStyleCnt="3" custScaleY="85165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980847F-A059-4B96-AE4B-77605D561705}" type="pres">
      <dgm:prSet presAssocID="{F8B749AC-0B62-4C83-A592-7EB24A8F54F7}" presName="descendantText" presStyleLbl="alignAccFollowNode1" presStyleIdx="0" presStyleCnt="3" custScaleY="105449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BCC3EE8-0EE3-4771-B546-F68FCD879FD7}" type="pres">
      <dgm:prSet presAssocID="{145F1E1F-3B9C-416B-8D96-D7AAB8297142}" presName="sp" presStyleCnt="0"/>
      <dgm:spPr/>
    </dgm:pt>
    <dgm:pt modelId="{5EAAB418-D5D0-481A-9A13-DA7ECAB84031}" type="pres">
      <dgm:prSet presAssocID="{9226248B-FE76-44EF-9643-8DD48E9E2692}" presName="linNode" presStyleCnt="0"/>
      <dgm:spPr/>
    </dgm:pt>
    <dgm:pt modelId="{30451DB4-F06A-4405-B7B0-9F9DB03CF03C}" type="pres">
      <dgm:prSet presAssocID="{9226248B-FE76-44EF-9643-8DD48E9E2692}" presName="parentText" presStyleLbl="node1" presStyleIdx="1" presStyleCnt="3" custScaleY="50850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DD3BF47-4BB9-4A81-A29B-B3E650F742F2}" type="pres">
      <dgm:prSet presAssocID="{9226248B-FE76-44EF-9643-8DD48E9E2692}" presName="descendantText" presStyleLbl="alignAccFollowNode1" presStyleIdx="1" presStyleCnt="3" custScaleY="575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ED4D620-E670-426B-9826-380148BE53D5}" type="pres">
      <dgm:prSet presAssocID="{5265310D-0D6C-4AD4-93BD-C641783EF9B4}" presName="sp" presStyleCnt="0"/>
      <dgm:spPr/>
    </dgm:pt>
    <dgm:pt modelId="{951281EB-70FB-49B6-A029-45479354EC0F}" type="pres">
      <dgm:prSet presAssocID="{D29223EC-C250-4BC3-8972-C2B792E5AEFF}" presName="linNode" presStyleCnt="0"/>
      <dgm:spPr/>
    </dgm:pt>
    <dgm:pt modelId="{573B4F6A-0C15-4760-88C0-48E41FFC80D7}" type="pres">
      <dgm:prSet presAssocID="{D29223EC-C250-4BC3-8972-C2B792E5AEFF}" presName="parentText" presStyleLbl="node1" presStyleIdx="2" presStyleCnt="3" custScaleY="86100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D0EB4DC-A639-4835-BFE7-0BD286837F5A}" type="pres">
      <dgm:prSet presAssocID="{D29223EC-C250-4BC3-8972-C2B792E5AEFF}" presName="descendantText" presStyleLbl="alignAccFollowNode1" presStyleIdx="2" presStyleCnt="3" custScaleY="8055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A700384A-1CD6-4CBA-8372-163A36F9E846}" type="presOf" srcId="{6D074D16-03E6-4BFA-B581-257798B25C4F}" destId="{5B96DB52-2C3F-4030-BFE5-E1716AE22995}" srcOrd="0" destOrd="0" presId="urn:microsoft.com/office/officeart/2005/8/layout/vList5"/>
    <dgm:cxn modelId="{645C4FA3-C3CF-45E6-9187-622589525A58}" srcId="{D29223EC-C250-4BC3-8972-C2B792E5AEFF}" destId="{361F5952-310F-4919-9400-6208FD1BB639}" srcOrd="0" destOrd="0" parTransId="{22C6F9F9-845D-4B8D-89D4-EA65B502B15F}" sibTransId="{469BC255-2DEB-4B92-9758-08ACED64EE13}"/>
    <dgm:cxn modelId="{854205FE-F387-4A7A-AD34-41CFC37792A6}" srcId="{6D074D16-03E6-4BFA-B581-257798B25C4F}" destId="{9226248B-FE76-44EF-9643-8DD48E9E2692}" srcOrd="1" destOrd="0" parTransId="{D69C50F8-E441-4B29-8450-1D7F79C78884}" sibTransId="{5265310D-0D6C-4AD4-93BD-C641783EF9B4}"/>
    <dgm:cxn modelId="{A01E13AA-FE73-4A19-ACF0-1E0D699A1E77}" srcId="{F8B749AC-0B62-4C83-A592-7EB24A8F54F7}" destId="{DB58AE67-D901-4FF9-B3E3-23FDE4CFC635}" srcOrd="1" destOrd="0" parTransId="{54D47BF8-606E-4A0A-977B-9A549007F844}" sibTransId="{306538C6-83CB-4460-9EC4-B432D833E2F5}"/>
    <dgm:cxn modelId="{9FE0817C-2D90-46DF-A956-DFD73C7C082C}" type="presOf" srcId="{361F5952-310F-4919-9400-6208FD1BB639}" destId="{4D0EB4DC-A639-4835-BFE7-0BD286837F5A}" srcOrd="0" destOrd="0" presId="urn:microsoft.com/office/officeart/2005/8/layout/vList5"/>
    <dgm:cxn modelId="{11BAC764-EB16-4128-8506-BE6A6706BFD3}" type="presOf" srcId="{BF3D6B15-B480-4CB9-8C35-DEDF39C8FA88}" destId="{8DD3BF47-4BB9-4A81-A29B-B3E650F742F2}" srcOrd="0" destOrd="0" presId="urn:microsoft.com/office/officeart/2005/8/layout/vList5"/>
    <dgm:cxn modelId="{CDC7CD3B-2802-44BC-B76A-363553A63D40}" type="presOf" srcId="{3010B225-8AC6-43AF-AC7C-024A69D917A8}" destId="{9980847F-A059-4B96-AE4B-77605D561705}" srcOrd="0" destOrd="0" presId="urn:microsoft.com/office/officeart/2005/8/layout/vList5"/>
    <dgm:cxn modelId="{4C533F45-9D3B-4D79-A82D-FFA5B55F5858}" type="presOf" srcId="{DB58AE67-D901-4FF9-B3E3-23FDE4CFC635}" destId="{9980847F-A059-4B96-AE4B-77605D561705}" srcOrd="0" destOrd="1" presId="urn:microsoft.com/office/officeart/2005/8/layout/vList5"/>
    <dgm:cxn modelId="{8784CAC7-BD5A-403E-A4A0-CEBD848C33DA}" type="presOf" srcId="{D29223EC-C250-4BC3-8972-C2B792E5AEFF}" destId="{573B4F6A-0C15-4760-88C0-48E41FFC80D7}" srcOrd="0" destOrd="0" presId="urn:microsoft.com/office/officeart/2005/8/layout/vList5"/>
    <dgm:cxn modelId="{AA4AC05C-C37D-4165-9D03-E1A5BD3C8DF8}" srcId="{F8B749AC-0B62-4C83-A592-7EB24A8F54F7}" destId="{3010B225-8AC6-43AF-AC7C-024A69D917A8}" srcOrd="0" destOrd="0" parTransId="{259CD20C-AD61-453E-B428-1B4127937327}" sibTransId="{5FC18739-945D-47BF-B491-40ED93763880}"/>
    <dgm:cxn modelId="{CAE982EC-C602-433C-B3A0-ED92AB74AACD}" srcId="{6D074D16-03E6-4BFA-B581-257798B25C4F}" destId="{F8B749AC-0B62-4C83-A592-7EB24A8F54F7}" srcOrd="0" destOrd="0" parTransId="{698E80D4-F734-41D9-B0A9-EFC7167BC5BD}" sibTransId="{145F1E1F-3B9C-416B-8D96-D7AAB8297142}"/>
    <dgm:cxn modelId="{8FE763EA-63B9-48B6-9E8C-696537A8EE0F}" type="presOf" srcId="{9226248B-FE76-44EF-9643-8DD48E9E2692}" destId="{30451DB4-F06A-4405-B7B0-9F9DB03CF03C}" srcOrd="0" destOrd="0" presId="urn:microsoft.com/office/officeart/2005/8/layout/vList5"/>
    <dgm:cxn modelId="{1E958241-176B-4E25-A361-7C38FE794FA5}" type="presOf" srcId="{F8B749AC-0B62-4C83-A592-7EB24A8F54F7}" destId="{CEEC0CA1-C7D2-46A8-8E0A-9C5528373A48}" srcOrd="0" destOrd="0" presId="urn:microsoft.com/office/officeart/2005/8/layout/vList5"/>
    <dgm:cxn modelId="{186C05EC-A250-4ED0-B74E-BCD3B888AF44}" srcId="{6D074D16-03E6-4BFA-B581-257798B25C4F}" destId="{D29223EC-C250-4BC3-8972-C2B792E5AEFF}" srcOrd="2" destOrd="0" parTransId="{A75DB133-1AD3-47FB-AFE6-3199899C62EE}" sibTransId="{0C95E0E5-A30B-481F-B817-3D7235D85EB8}"/>
    <dgm:cxn modelId="{DC5822E2-1E0F-4956-AF43-98E34DE35236}" srcId="{9226248B-FE76-44EF-9643-8DD48E9E2692}" destId="{BF3D6B15-B480-4CB9-8C35-DEDF39C8FA88}" srcOrd="0" destOrd="0" parTransId="{6867F0C4-71E8-48AA-872A-AF2186F45A79}" sibTransId="{24BC5376-135E-421E-9D0F-0B73B5CD7E69}"/>
    <dgm:cxn modelId="{7D3C0A27-C27F-44DA-B0E8-8AC1559F5862}" type="presParOf" srcId="{5B96DB52-2C3F-4030-BFE5-E1716AE22995}" destId="{DFCA3D05-2EEE-465B-B06B-F525221DAF0E}" srcOrd="0" destOrd="0" presId="urn:microsoft.com/office/officeart/2005/8/layout/vList5"/>
    <dgm:cxn modelId="{99B08048-CC2F-4563-A6B8-C0F0474EFE3C}" type="presParOf" srcId="{DFCA3D05-2EEE-465B-B06B-F525221DAF0E}" destId="{CEEC0CA1-C7D2-46A8-8E0A-9C5528373A48}" srcOrd="0" destOrd="0" presId="urn:microsoft.com/office/officeart/2005/8/layout/vList5"/>
    <dgm:cxn modelId="{F70976FB-4BA7-4E36-9861-49937605E74B}" type="presParOf" srcId="{DFCA3D05-2EEE-465B-B06B-F525221DAF0E}" destId="{9980847F-A059-4B96-AE4B-77605D561705}" srcOrd="1" destOrd="0" presId="urn:microsoft.com/office/officeart/2005/8/layout/vList5"/>
    <dgm:cxn modelId="{8A47D962-B91B-4FDF-A62D-36356624DE11}" type="presParOf" srcId="{5B96DB52-2C3F-4030-BFE5-E1716AE22995}" destId="{8BCC3EE8-0EE3-4771-B546-F68FCD879FD7}" srcOrd="1" destOrd="0" presId="urn:microsoft.com/office/officeart/2005/8/layout/vList5"/>
    <dgm:cxn modelId="{E59F54AF-562F-4B44-A605-A0744BCF839B}" type="presParOf" srcId="{5B96DB52-2C3F-4030-BFE5-E1716AE22995}" destId="{5EAAB418-D5D0-481A-9A13-DA7ECAB84031}" srcOrd="2" destOrd="0" presId="urn:microsoft.com/office/officeart/2005/8/layout/vList5"/>
    <dgm:cxn modelId="{531663AB-DA92-4EEC-868C-7B2C0D1D26C4}" type="presParOf" srcId="{5EAAB418-D5D0-481A-9A13-DA7ECAB84031}" destId="{30451DB4-F06A-4405-B7B0-9F9DB03CF03C}" srcOrd="0" destOrd="0" presId="urn:microsoft.com/office/officeart/2005/8/layout/vList5"/>
    <dgm:cxn modelId="{0ED2E744-C9DE-4055-8A54-644AA40845ED}" type="presParOf" srcId="{5EAAB418-D5D0-481A-9A13-DA7ECAB84031}" destId="{8DD3BF47-4BB9-4A81-A29B-B3E650F742F2}" srcOrd="1" destOrd="0" presId="urn:microsoft.com/office/officeart/2005/8/layout/vList5"/>
    <dgm:cxn modelId="{2CFF28BD-81F9-4B6D-84B6-2B5F4679302F}" type="presParOf" srcId="{5B96DB52-2C3F-4030-BFE5-E1716AE22995}" destId="{8ED4D620-E670-426B-9826-380148BE53D5}" srcOrd="3" destOrd="0" presId="urn:microsoft.com/office/officeart/2005/8/layout/vList5"/>
    <dgm:cxn modelId="{0189E830-8BD8-4945-BEE3-92E7914FA887}" type="presParOf" srcId="{5B96DB52-2C3F-4030-BFE5-E1716AE22995}" destId="{951281EB-70FB-49B6-A029-45479354EC0F}" srcOrd="4" destOrd="0" presId="urn:microsoft.com/office/officeart/2005/8/layout/vList5"/>
    <dgm:cxn modelId="{07AFADBF-68CA-4B93-B5D6-2A65BA7FB69C}" type="presParOf" srcId="{951281EB-70FB-49B6-A029-45479354EC0F}" destId="{573B4F6A-0C15-4760-88C0-48E41FFC80D7}" srcOrd="0" destOrd="0" presId="urn:microsoft.com/office/officeart/2005/8/layout/vList5"/>
    <dgm:cxn modelId="{0D41DA2D-3FA6-49D8-83FB-6586613E6159}" type="presParOf" srcId="{951281EB-70FB-49B6-A029-45479354EC0F}" destId="{4D0EB4DC-A639-4835-BFE7-0BD286837F5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074D16-03E6-4BFA-B581-257798B25C4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F8B749AC-0B62-4C83-A592-7EB24A8F54F7}">
      <dgm:prSet phldrT="[Text]"/>
      <dgm:spPr/>
      <dgm:t>
        <a:bodyPr/>
        <a:lstStyle/>
        <a:p>
          <a:pPr rtl="0"/>
          <a:r>
            <a:rPr lang="sk-SK" b="0" dirty="0" smtClean="0"/>
            <a:t>Čo v prípade </a:t>
          </a:r>
          <a:r>
            <a:rPr lang="sk-SK" b="0" dirty="0" err="1" smtClean="0"/>
            <a:t>polehotnej</a:t>
          </a:r>
          <a:r>
            <a:rPr lang="sk-SK" b="0" dirty="0" smtClean="0"/>
            <a:t> pohľadávky krytej cez TL limit?</a:t>
          </a:r>
          <a:endParaRPr lang="sk-SK" b="0" dirty="0"/>
        </a:p>
      </dgm:t>
    </dgm:pt>
    <dgm:pt modelId="{698E80D4-F734-41D9-B0A9-EFC7167BC5BD}" type="parTrans" cxnId="{CAE982EC-C602-433C-B3A0-ED92AB74AACD}">
      <dgm:prSet/>
      <dgm:spPr/>
      <dgm:t>
        <a:bodyPr/>
        <a:lstStyle/>
        <a:p>
          <a:endParaRPr lang="sk-SK"/>
        </a:p>
      </dgm:t>
    </dgm:pt>
    <dgm:pt modelId="{145F1E1F-3B9C-416B-8D96-D7AAB8297142}" type="sibTrans" cxnId="{CAE982EC-C602-433C-B3A0-ED92AB74AACD}">
      <dgm:prSet/>
      <dgm:spPr/>
      <dgm:t>
        <a:bodyPr/>
        <a:lstStyle/>
        <a:p>
          <a:endParaRPr lang="sk-SK"/>
        </a:p>
      </dgm:t>
    </dgm:pt>
    <dgm:pt modelId="{3010B225-8AC6-43AF-AC7C-024A69D917A8}">
      <dgm:prSet phldrT="[Text]" custT="1"/>
      <dgm:spPr>
        <a:solidFill>
          <a:srgbClr val="61B57C">
            <a:alpha val="90000"/>
          </a:srgbClr>
        </a:solidFill>
      </dgm:spPr>
      <dgm:t>
        <a:bodyPr/>
        <a:lstStyle/>
        <a:p>
          <a:r>
            <a:rPr lang="sk-SK" sz="1800" dirty="0" smtClean="0"/>
            <a:t>Hlásenie o </a:t>
          </a:r>
          <a:r>
            <a:rPr lang="sk-SK" sz="1800" dirty="0" err="1" smtClean="0"/>
            <a:t>polehotnej</a:t>
          </a:r>
          <a:r>
            <a:rPr lang="sk-SK" sz="1800" dirty="0" smtClean="0"/>
            <a:t> pohľadávke sa riadi primárnou zmluvou a v nej dohodnutými podmienkami.</a:t>
          </a:r>
          <a:endParaRPr lang="sk-SK" sz="1800" dirty="0"/>
        </a:p>
      </dgm:t>
    </dgm:pt>
    <dgm:pt modelId="{259CD20C-AD61-453E-B428-1B4127937327}" type="parTrans" cxnId="{AA4AC05C-C37D-4165-9D03-E1A5BD3C8DF8}">
      <dgm:prSet/>
      <dgm:spPr/>
      <dgm:t>
        <a:bodyPr/>
        <a:lstStyle/>
        <a:p>
          <a:endParaRPr lang="sk-SK"/>
        </a:p>
      </dgm:t>
    </dgm:pt>
    <dgm:pt modelId="{5FC18739-945D-47BF-B491-40ED93763880}" type="sibTrans" cxnId="{AA4AC05C-C37D-4165-9D03-E1A5BD3C8DF8}">
      <dgm:prSet/>
      <dgm:spPr/>
      <dgm:t>
        <a:bodyPr/>
        <a:lstStyle/>
        <a:p>
          <a:endParaRPr lang="sk-SK"/>
        </a:p>
      </dgm:t>
    </dgm:pt>
    <dgm:pt modelId="{9226248B-FE76-44EF-9643-8DD48E9E2692}">
      <dgm:prSet phldrT="[Text]"/>
      <dgm:spPr/>
      <dgm:t>
        <a:bodyPr/>
        <a:lstStyle/>
        <a:p>
          <a:pPr rtl="0"/>
          <a:r>
            <a:rPr lang="sk-SK" b="0" dirty="0" smtClean="0"/>
            <a:t>Ako bude pohľadávka z TL odškodňovaná?</a:t>
          </a:r>
          <a:endParaRPr lang="sk-SK" b="0" dirty="0"/>
        </a:p>
      </dgm:t>
    </dgm:pt>
    <dgm:pt modelId="{D69C50F8-E441-4B29-8450-1D7F79C78884}" type="parTrans" cxnId="{854205FE-F387-4A7A-AD34-41CFC37792A6}">
      <dgm:prSet/>
      <dgm:spPr/>
      <dgm:t>
        <a:bodyPr/>
        <a:lstStyle/>
        <a:p>
          <a:endParaRPr lang="sk-SK"/>
        </a:p>
      </dgm:t>
    </dgm:pt>
    <dgm:pt modelId="{5265310D-0D6C-4AD4-93BD-C641783EF9B4}" type="sibTrans" cxnId="{854205FE-F387-4A7A-AD34-41CFC37792A6}">
      <dgm:prSet/>
      <dgm:spPr/>
      <dgm:t>
        <a:bodyPr/>
        <a:lstStyle/>
        <a:p>
          <a:endParaRPr lang="sk-SK"/>
        </a:p>
      </dgm:t>
    </dgm:pt>
    <dgm:pt modelId="{BF3D6B15-B480-4CB9-8C35-DEDF39C8FA88}">
      <dgm:prSet phldrT="[Text]" custT="1"/>
      <dgm:spPr>
        <a:solidFill>
          <a:srgbClr val="61B57C">
            <a:alpha val="90000"/>
          </a:srgbClr>
        </a:solidFill>
      </dgm:spPr>
      <dgm:t>
        <a:bodyPr/>
        <a:lstStyle/>
        <a:p>
          <a:r>
            <a:rPr lang="sk-SK" sz="1800" dirty="0" smtClean="0"/>
            <a:t>Spôsob a výška odškodnenia sa riadi podmienkami dohodnutými v primárnej zmluve</a:t>
          </a:r>
          <a:endParaRPr lang="sk-SK" sz="1800" dirty="0"/>
        </a:p>
      </dgm:t>
    </dgm:pt>
    <dgm:pt modelId="{6867F0C4-71E8-48AA-872A-AF2186F45A79}" type="parTrans" cxnId="{DC5822E2-1E0F-4956-AF43-98E34DE35236}">
      <dgm:prSet/>
      <dgm:spPr/>
      <dgm:t>
        <a:bodyPr/>
        <a:lstStyle/>
        <a:p>
          <a:endParaRPr lang="sk-SK"/>
        </a:p>
      </dgm:t>
    </dgm:pt>
    <dgm:pt modelId="{24BC5376-135E-421E-9D0F-0B73B5CD7E69}" type="sibTrans" cxnId="{DC5822E2-1E0F-4956-AF43-98E34DE35236}">
      <dgm:prSet/>
      <dgm:spPr/>
      <dgm:t>
        <a:bodyPr/>
        <a:lstStyle/>
        <a:p>
          <a:endParaRPr lang="sk-SK"/>
        </a:p>
      </dgm:t>
    </dgm:pt>
    <dgm:pt modelId="{D29223EC-C250-4BC3-8972-C2B792E5AEFF}">
      <dgm:prSet phldrT="[Text]"/>
      <dgm:spPr/>
      <dgm:t>
        <a:bodyPr/>
        <a:lstStyle/>
        <a:p>
          <a:r>
            <a:rPr lang="sk-SK" dirty="0" smtClean="0"/>
            <a:t>Aký má TL limit vplyv na maximálne plnenie?</a:t>
          </a:r>
          <a:endParaRPr lang="sk-SK" dirty="0"/>
        </a:p>
      </dgm:t>
    </dgm:pt>
    <dgm:pt modelId="{A75DB133-1AD3-47FB-AFE6-3199899C62EE}" type="parTrans" cxnId="{186C05EC-A250-4ED0-B74E-BCD3B888AF44}">
      <dgm:prSet/>
      <dgm:spPr/>
      <dgm:t>
        <a:bodyPr/>
        <a:lstStyle/>
        <a:p>
          <a:endParaRPr lang="sk-SK"/>
        </a:p>
      </dgm:t>
    </dgm:pt>
    <dgm:pt modelId="{0C95E0E5-A30B-481F-B817-3D7235D85EB8}" type="sibTrans" cxnId="{186C05EC-A250-4ED0-B74E-BCD3B888AF44}">
      <dgm:prSet/>
      <dgm:spPr/>
      <dgm:t>
        <a:bodyPr/>
        <a:lstStyle/>
        <a:p>
          <a:endParaRPr lang="sk-SK"/>
        </a:p>
      </dgm:t>
    </dgm:pt>
    <dgm:pt modelId="{361F5952-310F-4919-9400-6208FD1BB639}">
      <dgm:prSet phldrT="[Text]" custT="1"/>
      <dgm:spPr>
        <a:solidFill>
          <a:srgbClr val="61B57C">
            <a:alpha val="90000"/>
          </a:srgbClr>
        </a:solidFill>
      </dgm:spPr>
      <dgm:t>
        <a:bodyPr/>
        <a:lstStyle/>
        <a:p>
          <a:r>
            <a:rPr lang="sk-SK" sz="1700" dirty="0" smtClean="0"/>
            <a:t>Prijaté poistné za TL limit je zahrnuté do celkového prijatého poistného. Maximálne plnenie je jeho násobkom stanoveným </a:t>
          </a:r>
          <a:br>
            <a:rPr lang="sk-SK" sz="1700" dirty="0" smtClean="0"/>
          </a:br>
          <a:r>
            <a:rPr lang="sk-SK" sz="1700" dirty="0" smtClean="0"/>
            <a:t>v poistnej zmluve.</a:t>
          </a:r>
          <a:endParaRPr lang="sk-SK" sz="1700" dirty="0"/>
        </a:p>
      </dgm:t>
    </dgm:pt>
    <dgm:pt modelId="{22C6F9F9-845D-4B8D-89D4-EA65B502B15F}" type="parTrans" cxnId="{645C4FA3-C3CF-45E6-9187-622589525A58}">
      <dgm:prSet/>
      <dgm:spPr/>
      <dgm:t>
        <a:bodyPr/>
        <a:lstStyle/>
        <a:p>
          <a:endParaRPr lang="sk-SK"/>
        </a:p>
      </dgm:t>
    </dgm:pt>
    <dgm:pt modelId="{469BC255-2DEB-4B92-9758-08ACED64EE13}" type="sibTrans" cxnId="{645C4FA3-C3CF-45E6-9187-622589525A58}">
      <dgm:prSet/>
      <dgm:spPr/>
      <dgm:t>
        <a:bodyPr/>
        <a:lstStyle/>
        <a:p>
          <a:endParaRPr lang="sk-SK"/>
        </a:p>
      </dgm:t>
    </dgm:pt>
    <dgm:pt modelId="{1E37A058-AFB3-4522-AA09-81A71B6B2609}">
      <dgm:prSet phldrT="[Text]" custT="1"/>
      <dgm:spPr>
        <a:solidFill>
          <a:srgbClr val="61B57C">
            <a:alpha val="90000"/>
          </a:srgbClr>
        </a:solidFill>
      </dgm:spPr>
      <dgm:t>
        <a:bodyPr/>
        <a:lstStyle/>
        <a:p>
          <a:r>
            <a:rPr lang="sk-SK" sz="1700" dirty="0" smtClean="0"/>
            <a:t>Škody TL krytia sú zároveň zahrnuté do maximálneho plnenia a majú vplyv na celkovú </a:t>
          </a:r>
          <a:r>
            <a:rPr lang="sk-SK" sz="1700" dirty="0" err="1" smtClean="0"/>
            <a:t>škodovosť</a:t>
          </a:r>
          <a:r>
            <a:rPr lang="sk-SK" sz="1700" dirty="0" smtClean="0"/>
            <a:t> poistnej zmluvy.</a:t>
          </a:r>
          <a:endParaRPr lang="sk-SK" sz="1700" dirty="0"/>
        </a:p>
      </dgm:t>
    </dgm:pt>
    <dgm:pt modelId="{DA65B3EE-58D4-4DF5-966D-FCC63B3D33E6}" type="parTrans" cxnId="{65D72233-2B01-48D0-B3CB-DB100C731A77}">
      <dgm:prSet/>
      <dgm:spPr/>
    </dgm:pt>
    <dgm:pt modelId="{1D2F3541-070A-4B5A-BF72-300ECC8FC490}" type="sibTrans" cxnId="{65D72233-2B01-48D0-B3CB-DB100C731A77}">
      <dgm:prSet/>
      <dgm:spPr/>
    </dgm:pt>
    <dgm:pt modelId="{5B96DB52-2C3F-4030-BFE5-E1716AE22995}" type="pres">
      <dgm:prSet presAssocID="{6D074D16-03E6-4BFA-B581-257798B25C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DFCA3D05-2EEE-465B-B06B-F525221DAF0E}" type="pres">
      <dgm:prSet presAssocID="{F8B749AC-0B62-4C83-A592-7EB24A8F54F7}" presName="linNode" presStyleCnt="0"/>
      <dgm:spPr/>
    </dgm:pt>
    <dgm:pt modelId="{CEEC0CA1-C7D2-46A8-8E0A-9C5528373A48}" type="pres">
      <dgm:prSet presAssocID="{F8B749AC-0B62-4C83-A592-7EB24A8F54F7}" presName="parentText" presStyleLbl="node1" presStyleIdx="0" presStyleCnt="3" custScaleY="78002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980847F-A059-4B96-AE4B-77605D561705}" type="pres">
      <dgm:prSet presAssocID="{F8B749AC-0B62-4C83-A592-7EB24A8F54F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BCC3EE8-0EE3-4771-B546-F68FCD879FD7}" type="pres">
      <dgm:prSet presAssocID="{145F1E1F-3B9C-416B-8D96-D7AAB8297142}" presName="sp" presStyleCnt="0"/>
      <dgm:spPr/>
    </dgm:pt>
    <dgm:pt modelId="{5EAAB418-D5D0-481A-9A13-DA7ECAB84031}" type="pres">
      <dgm:prSet presAssocID="{9226248B-FE76-44EF-9643-8DD48E9E2692}" presName="linNode" presStyleCnt="0"/>
      <dgm:spPr/>
    </dgm:pt>
    <dgm:pt modelId="{30451DB4-F06A-4405-B7B0-9F9DB03CF03C}" type="pres">
      <dgm:prSet presAssocID="{9226248B-FE76-44EF-9643-8DD48E9E2692}" presName="parentText" presStyleLbl="node1" presStyleIdx="1" presStyleCnt="3" custScaleY="66624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DD3BF47-4BB9-4A81-A29B-B3E650F742F2}" type="pres">
      <dgm:prSet presAssocID="{9226248B-FE76-44EF-9643-8DD48E9E2692}" presName="descendantText" presStyleLbl="alignAccFollowNode1" presStyleIdx="1" presStyleCnt="3" custScaleY="7322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ED4D620-E670-426B-9826-380148BE53D5}" type="pres">
      <dgm:prSet presAssocID="{5265310D-0D6C-4AD4-93BD-C641783EF9B4}" presName="sp" presStyleCnt="0"/>
      <dgm:spPr/>
    </dgm:pt>
    <dgm:pt modelId="{951281EB-70FB-49B6-A029-45479354EC0F}" type="pres">
      <dgm:prSet presAssocID="{D29223EC-C250-4BC3-8972-C2B792E5AEFF}" presName="linNode" presStyleCnt="0"/>
      <dgm:spPr/>
    </dgm:pt>
    <dgm:pt modelId="{573B4F6A-0C15-4760-88C0-48E41FFC80D7}" type="pres">
      <dgm:prSet presAssocID="{D29223EC-C250-4BC3-8972-C2B792E5AEFF}" presName="parentText" presStyleLbl="node1" presStyleIdx="2" presStyleCnt="3" custScaleY="115117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D0EB4DC-A639-4835-BFE7-0BD286837F5A}" type="pres">
      <dgm:prSet presAssocID="{D29223EC-C250-4BC3-8972-C2B792E5AEFF}" presName="descendantText" presStyleLbl="alignAccFollowNode1" presStyleIdx="2" presStyleCnt="3" custScaleY="146876" custLinFactNeighborY="521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645C4FA3-C3CF-45E6-9187-622589525A58}" srcId="{D29223EC-C250-4BC3-8972-C2B792E5AEFF}" destId="{361F5952-310F-4919-9400-6208FD1BB639}" srcOrd="0" destOrd="0" parTransId="{22C6F9F9-845D-4B8D-89D4-EA65B502B15F}" sibTransId="{469BC255-2DEB-4B92-9758-08ACED64EE13}"/>
    <dgm:cxn modelId="{854205FE-F387-4A7A-AD34-41CFC37792A6}" srcId="{6D074D16-03E6-4BFA-B581-257798B25C4F}" destId="{9226248B-FE76-44EF-9643-8DD48E9E2692}" srcOrd="1" destOrd="0" parTransId="{D69C50F8-E441-4B29-8450-1D7F79C78884}" sibTransId="{5265310D-0D6C-4AD4-93BD-C641783EF9B4}"/>
    <dgm:cxn modelId="{0336F7DE-7936-4568-8273-F758ADDE339A}" type="presOf" srcId="{BF3D6B15-B480-4CB9-8C35-DEDF39C8FA88}" destId="{8DD3BF47-4BB9-4A81-A29B-B3E650F742F2}" srcOrd="0" destOrd="0" presId="urn:microsoft.com/office/officeart/2005/8/layout/vList5"/>
    <dgm:cxn modelId="{BE4551D1-101E-40BF-BA4B-64DF603C312B}" type="presOf" srcId="{9226248B-FE76-44EF-9643-8DD48E9E2692}" destId="{30451DB4-F06A-4405-B7B0-9F9DB03CF03C}" srcOrd="0" destOrd="0" presId="urn:microsoft.com/office/officeart/2005/8/layout/vList5"/>
    <dgm:cxn modelId="{30762E68-96A7-4B76-9376-5A8AF7B82280}" type="presOf" srcId="{F8B749AC-0B62-4C83-A592-7EB24A8F54F7}" destId="{CEEC0CA1-C7D2-46A8-8E0A-9C5528373A48}" srcOrd="0" destOrd="0" presId="urn:microsoft.com/office/officeart/2005/8/layout/vList5"/>
    <dgm:cxn modelId="{AA4AC05C-C37D-4165-9D03-E1A5BD3C8DF8}" srcId="{F8B749AC-0B62-4C83-A592-7EB24A8F54F7}" destId="{3010B225-8AC6-43AF-AC7C-024A69D917A8}" srcOrd="0" destOrd="0" parTransId="{259CD20C-AD61-453E-B428-1B4127937327}" sibTransId="{5FC18739-945D-47BF-B491-40ED93763880}"/>
    <dgm:cxn modelId="{AB2D0AF2-9DB6-4295-99C5-7F734EA48396}" type="presOf" srcId="{3010B225-8AC6-43AF-AC7C-024A69D917A8}" destId="{9980847F-A059-4B96-AE4B-77605D561705}" srcOrd="0" destOrd="0" presId="urn:microsoft.com/office/officeart/2005/8/layout/vList5"/>
    <dgm:cxn modelId="{CAE982EC-C602-433C-B3A0-ED92AB74AACD}" srcId="{6D074D16-03E6-4BFA-B581-257798B25C4F}" destId="{F8B749AC-0B62-4C83-A592-7EB24A8F54F7}" srcOrd="0" destOrd="0" parTransId="{698E80D4-F734-41D9-B0A9-EFC7167BC5BD}" sibTransId="{145F1E1F-3B9C-416B-8D96-D7AAB8297142}"/>
    <dgm:cxn modelId="{7E421755-E940-4DC0-A024-D08B54ACCB83}" type="presOf" srcId="{6D074D16-03E6-4BFA-B581-257798B25C4F}" destId="{5B96DB52-2C3F-4030-BFE5-E1716AE22995}" srcOrd="0" destOrd="0" presId="urn:microsoft.com/office/officeart/2005/8/layout/vList5"/>
    <dgm:cxn modelId="{AAC37DAA-364C-4612-BBE0-241597C58D88}" type="presOf" srcId="{1E37A058-AFB3-4522-AA09-81A71B6B2609}" destId="{4D0EB4DC-A639-4835-BFE7-0BD286837F5A}" srcOrd="0" destOrd="1" presId="urn:microsoft.com/office/officeart/2005/8/layout/vList5"/>
    <dgm:cxn modelId="{32E47815-E37C-4401-B795-0959AA13051D}" type="presOf" srcId="{361F5952-310F-4919-9400-6208FD1BB639}" destId="{4D0EB4DC-A639-4835-BFE7-0BD286837F5A}" srcOrd="0" destOrd="0" presId="urn:microsoft.com/office/officeart/2005/8/layout/vList5"/>
    <dgm:cxn modelId="{65D72233-2B01-48D0-B3CB-DB100C731A77}" srcId="{D29223EC-C250-4BC3-8972-C2B792E5AEFF}" destId="{1E37A058-AFB3-4522-AA09-81A71B6B2609}" srcOrd="1" destOrd="0" parTransId="{DA65B3EE-58D4-4DF5-966D-FCC63B3D33E6}" sibTransId="{1D2F3541-070A-4B5A-BF72-300ECC8FC490}"/>
    <dgm:cxn modelId="{6E72DC53-1727-438D-9C7A-D3672D991674}" type="presOf" srcId="{D29223EC-C250-4BC3-8972-C2B792E5AEFF}" destId="{573B4F6A-0C15-4760-88C0-48E41FFC80D7}" srcOrd="0" destOrd="0" presId="urn:microsoft.com/office/officeart/2005/8/layout/vList5"/>
    <dgm:cxn modelId="{186C05EC-A250-4ED0-B74E-BCD3B888AF44}" srcId="{6D074D16-03E6-4BFA-B581-257798B25C4F}" destId="{D29223EC-C250-4BC3-8972-C2B792E5AEFF}" srcOrd="2" destOrd="0" parTransId="{A75DB133-1AD3-47FB-AFE6-3199899C62EE}" sibTransId="{0C95E0E5-A30B-481F-B817-3D7235D85EB8}"/>
    <dgm:cxn modelId="{DC5822E2-1E0F-4956-AF43-98E34DE35236}" srcId="{9226248B-FE76-44EF-9643-8DD48E9E2692}" destId="{BF3D6B15-B480-4CB9-8C35-DEDF39C8FA88}" srcOrd="0" destOrd="0" parTransId="{6867F0C4-71E8-48AA-872A-AF2186F45A79}" sibTransId="{24BC5376-135E-421E-9D0F-0B73B5CD7E69}"/>
    <dgm:cxn modelId="{27A407AA-D184-4DA8-A090-C875BC01E9FF}" type="presParOf" srcId="{5B96DB52-2C3F-4030-BFE5-E1716AE22995}" destId="{DFCA3D05-2EEE-465B-B06B-F525221DAF0E}" srcOrd="0" destOrd="0" presId="urn:microsoft.com/office/officeart/2005/8/layout/vList5"/>
    <dgm:cxn modelId="{E7D60130-D099-41C0-A1B6-2DCB220D6F16}" type="presParOf" srcId="{DFCA3D05-2EEE-465B-B06B-F525221DAF0E}" destId="{CEEC0CA1-C7D2-46A8-8E0A-9C5528373A48}" srcOrd="0" destOrd="0" presId="urn:microsoft.com/office/officeart/2005/8/layout/vList5"/>
    <dgm:cxn modelId="{601D169E-CE01-4F85-80BA-072672E41C6A}" type="presParOf" srcId="{DFCA3D05-2EEE-465B-B06B-F525221DAF0E}" destId="{9980847F-A059-4B96-AE4B-77605D561705}" srcOrd="1" destOrd="0" presId="urn:microsoft.com/office/officeart/2005/8/layout/vList5"/>
    <dgm:cxn modelId="{8FC6E923-0A01-454C-A82C-6F63B4AA30FB}" type="presParOf" srcId="{5B96DB52-2C3F-4030-BFE5-E1716AE22995}" destId="{8BCC3EE8-0EE3-4771-B546-F68FCD879FD7}" srcOrd="1" destOrd="0" presId="urn:microsoft.com/office/officeart/2005/8/layout/vList5"/>
    <dgm:cxn modelId="{6862C681-95EB-4FFB-823F-F6BAF684C804}" type="presParOf" srcId="{5B96DB52-2C3F-4030-BFE5-E1716AE22995}" destId="{5EAAB418-D5D0-481A-9A13-DA7ECAB84031}" srcOrd="2" destOrd="0" presId="urn:microsoft.com/office/officeart/2005/8/layout/vList5"/>
    <dgm:cxn modelId="{D355849C-2A7D-413F-AC3D-78458790D988}" type="presParOf" srcId="{5EAAB418-D5D0-481A-9A13-DA7ECAB84031}" destId="{30451DB4-F06A-4405-B7B0-9F9DB03CF03C}" srcOrd="0" destOrd="0" presId="urn:microsoft.com/office/officeart/2005/8/layout/vList5"/>
    <dgm:cxn modelId="{A5928B06-2F44-413C-A308-F6142EE74259}" type="presParOf" srcId="{5EAAB418-D5D0-481A-9A13-DA7ECAB84031}" destId="{8DD3BF47-4BB9-4A81-A29B-B3E650F742F2}" srcOrd="1" destOrd="0" presId="urn:microsoft.com/office/officeart/2005/8/layout/vList5"/>
    <dgm:cxn modelId="{D39909F9-F2F8-4512-884E-BFD4D74F391F}" type="presParOf" srcId="{5B96DB52-2C3F-4030-BFE5-E1716AE22995}" destId="{8ED4D620-E670-426B-9826-380148BE53D5}" srcOrd="3" destOrd="0" presId="urn:microsoft.com/office/officeart/2005/8/layout/vList5"/>
    <dgm:cxn modelId="{306A2943-4188-4CEA-9F5C-5897ADD95C6B}" type="presParOf" srcId="{5B96DB52-2C3F-4030-BFE5-E1716AE22995}" destId="{951281EB-70FB-49B6-A029-45479354EC0F}" srcOrd="4" destOrd="0" presId="urn:microsoft.com/office/officeart/2005/8/layout/vList5"/>
    <dgm:cxn modelId="{662C2A4D-6202-4C90-BB36-DB964569043B}" type="presParOf" srcId="{951281EB-70FB-49B6-A029-45479354EC0F}" destId="{573B4F6A-0C15-4760-88C0-48E41FFC80D7}" srcOrd="0" destOrd="0" presId="urn:microsoft.com/office/officeart/2005/8/layout/vList5"/>
    <dgm:cxn modelId="{1900C08C-1028-4284-B87C-0BA108E0035C}" type="presParOf" srcId="{951281EB-70FB-49B6-A029-45479354EC0F}" destId="{4D0EB4DC-A639-4835-BFE7-0BD286837F5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074D16-03E6-4BFA-B581-257798B25C4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F8B749AC-0B62-4C83-A592-7EB24A8F54F7}">
      <dgm:prSet phldrT="[Text]"/>
      <dgm:spPr/>
      <dgm:t>
        <a:bodyPr/>
        <a:lstStyle/>
        <a:p>
          <a:pPr rtl="0"/>
          <a:r>
            <a:rPr lang="sk-SK" b="0" dirty="0" smtClean="0"/>
            <a:t>Je TL limit obnovený automaticky?</a:t>
          </a:r>
          <a:endParaRPr lang="sk-SK" b="0" dirty="0"/>
        </a:p>
      </dgm:t>
    </dgm:pt>
    <dgm:pt modelId="{698E80D4-F734-41D9-B0A9-EFC7167BC5BD}" type="parTrans" cxnId="{CAE982EC-C602-433C-B3A0-ED92AB74AACD}">
      <dgm:prSet/>
      <dgm:spPr/>
      <dgm:t>
        <a:bodyPr/>
        <a:lstStyle/>
        <a:p>
          <a:endParaRPr lang="sk-SK"/>
        </a:p>
      </dgm:t>
    </dgm:pt>
    <dgm:pt modelId="{145F1E1F-3B9C-416B-8D96-D7AAB8297142}" type="sibTrans" cxnId="{CAE982EC-C602-433C-B3A0-ED92AB74AACD}">
      <dgm:prSet/>
      <dgm:spPr/>
      <dgm:t>
        <a:bodyPr/>
        <a:lstStyle/>
        <a:p>
          <a:endParaRPr lang="sk-SK"/>
        </a:p>
      </dgm:t>
    </dgm:pt>
    <dgm:pt modelId="{3010B225-8AC6-43AF-AC7C-024A69D917A8}">
      <dgm:prSet phldrT="[Text]" custT="1"/>
      <dgm:spPr>
        <a:solidFill>
          <a:srgbClr val="61B57C">
            <a:alpha val="90000"/>
          </a:srgbClr>
        </a:solidFill>
      </dgm:spPr>
      <dgm:t>
        <a:bodyPr/>
        <a:lstStyle/>
        <a:p>
          <a:r>
            <a:rPr lang="sk-SK" sz="1800" dirty="0" smtClean="0"/>
            <a:t>Nie, TL limit sa ukončí po uplynutí obdobia stanovenom v objednávke. V prípade potreby následného krytia je potrebné zadať požiadavku cez </a:t>
          </a:r>
          <a:r>
            <a:rPr lang="sk-SK" sz="1800" dirty="0" err="1" smtClean="0"/>
            <a:t>Cofanet</a:t>
          </a:r>
          <a:r>
            <a:rPr lang="sk-SK" sz="1800" dirty="0" smtClean="0"/>
            <a:t> nanovo.</a:t>
          </a:r>
          <a:endParaRPr lang="sk-SK" sz="1800" dirty="0"/>
        </a:p>
      </dgm:t>
    </dgm:pt>
    <dgm:pt modelId="{259CD20C-AD61-453E-B428-1B4127937327}" type="parTrans" cxnId="{AA4AC05C-C37D-4165-9D03-E1A5BD3C8DF8}">
      <dgm:prSet/>
      <dgm:spPr/>
      <dgm:t>
        <a:bodyPr/>
        <a:lstStyle/>
        <a:p>
          <a:endParaRPr lang="sk-SK"/>
        </a:p>
      </dgm:t>
    </dgm:pt>
    <dgm:pt modelId="{5FC18739-945D-47BF-B491-40ED93763880}" type="sibTrans" cxnId="{AA4AC05C-C37D-4165-9D03-E1A5BD3C8DF8}">
      <dgm:prSet/>
      <dgm:spPr/>
      <dgm:t>
        <a:bodyPr/>
        <a:lstStyle/>
        <a:p>
          <a:endParaRPr lang="sk-SK"/>
        </a:p>
      </dgm:t>
    </dgm:pt>
    <dgm:pt modelId="{9226248B-FE76-44EF-9643-8DD48E9E2692}">
      <dgm:prSet phldrT="[Text]"/>
      <dgm:spPr/>
      <dgm:t>
        <a:bodyPr/>
        <a:lstStyle/>
        <a:p>
          <a:pPr rtl="0"/>
          <a:r>
            <a:rPr lang="sk-SK" b="0" dirty="0" smtClean="0"/>
            <a:t>Čo v prípade, keď zmluva končí skorším dátumom než platnosť TL limitu?</a:t>
          </a:r>
          <a:endParaRPr lang="sk-SK" b="0" dirty="0"/>
        </a:p>
      </dgm:t>
    </dgm:pt>
    <dgm:pt modelId="{D69C50F8-E441-4B29-8450-1D7F79C78884}" type="parTrans" cxnId="{854205FE-F387-4A7A-AD34-41CFC37792A6}">
      <dgm:prSet/>
      <dgm:spPr/>
      <dgm:t>
        <a:bodyPr/>
        <a:lstStyle/>
        <a:p>
          <a:endParaRPr lang="sk-SK"/>
        </a:p>
      </dgm:t>
    </dgm:pt>
    <dgm:pt modelId="{5265310D-0D6C-4AD4-93BD-C641783EF9B4}" type="sibTrans" cxnId="{854205FE-F387-4A7A-AD34-41CFC37792A6}">
      <dgm:prSet/>
      <dgm:spPr/>
      <dgm:t>
        <a:bodyPr/>
        <a:lstStyle/>
        <a:p>
          <a:endParaRPr lang="sk-SK"/>
        </a:p>
      </dgm:t>
    </dgm:pt>
    <dgm:pt modelId="{BF3D6B15-B480-4CB9-8C35-DEDF39C8FA88}">
      <dgm:prSet phldrT="[Text]" custT="1"/>
      <dgm:spPr>
        <a:solidFill>
          <a:srgbClr val="61B57C">
            <a:alpha val="90000"/>
          </a:srgbClr>
        </a:solidFill>
      </dgm:spPr>
      <dgm:t>
        <a:bodyPr/>
        <a:lstStyle/>
        <a:p>
          <a:r>
            <a:rPr lang="sk-SK" sz="1800" dirty="0" smtClean="0"/>
            <a:t>V takom prípade trvá poistné krytie len do posledného dňa poistného obdobia. Všetky nasledujúce dodávky nie sú kryté, rovnako ako v primárnej poistnej zmluve. Zaplatené poistné zároveň nebude vrátené.</a:t>
          </a:r>
          <a:endParaRPr lang="sk-SK" sz="1800" dirty="0"/>
        </a:p>
      </dgm:t>
    </dgm:pt>
    <dgm:pt modelId="{6867F0C4-71E8-48AA-872A-AF2186F45A79}" type="parTrans" cxnId="{DC5822E2-1E0F-4956-AF43-98E34DE35236}">
      <dgm:prSet/>
      <dgm:spPr/>
      <dgm:t>
        <a:bodyPr/>
        <a:lstStyle/>
        <a:p>
          <a:endParaRPr lang="sk-SK"/>
        </a:p>
      </dgm:t>
    </dgm:pt>
    <dgm:pt modelId="{24BC5376-135E-421E-9D0F-0B73B5CD7E69}" type="sibTrans" cxnId="{DC5822E2-1E0F-4956-AF43-98E34DE35236}">
      <dgm:prSet/>
      <dgm:spPr/>
      <dgm:t>
        <a:bodyPr/>
        <a:lstStyle/>
        <a:p>
          <a:endParaRPr lang="sk-SK"/>
        </a:p>
      </dgm:t>
    </dgm:pt>
    <dgm:pt modelId="{D29223EC-C250-4BC3-8972-C2B792E5AEFF}">
      <dgm:prSet phldrT="[Text]"/>
      <dgm:spPr/>
      <dgm:t>
        <a:bodyPr/>
        <a:lstStyle/>
        <a:p>
          <a:r>
            <a:rPr lang="sk-SK" dirty="0" smtClean="0"/>
            <a:t>Ako sú makléri zainteresovaný na predaji TL produktu:</a:t>
          </a:r>
          <a:endParaRPr lang="sk-SK" dirty="0"/>
        </a:p>
      </dgm:t>
    </dgm:pt>
    <dgm:pt modelId="{A75DB133-1AD3-47FB-AFE6-3199899C62EE}" type="parTrans" cxnId="{186C05EC-A250-4ED0-B74E-BCD3B888AF44}">
      <dgm:prSet/>
      <dgm:spPr/>
      <dgm:t>
        <a:bodyPr/>
        <a:lstStyle/>
        <a:p>
          <a:endParaRPr lang="sk-SK"/>
        </a:p>
      </dgm:t>
    </dgm:pt>
    <dgm:pt modelId="{0C95E0E5-A30B-481F-B817-3D7235D85EB8}" type="sibTrans" cxnId="{186C05EC-A250-4ED0-B74E-BCD3B888AF44}">
      <dgm:prSet/>
      <dgm:spPr/>
      <dgm:t>
        <a:bodyPr/>
        <a:lstStyle/>
        <a:p>
          <a:endParaRPr lang="sk-SK"/>
        </a:p>
      </dgm:t>
    </dgm:pt>
    <dgm:pt modelId="{361F5952-310F-4919-9400-6208FD1BB639}">
      <dgm:prSet phldrT="[Text]" custT="1"/>
      <dgm:spPr>
        <a:solidFill>
          <a:srgbClr val="61B57C">
            <a:alpha val="90000"/>
          </a:srgbClr>
        </a:solidFill>
      </dgm:spPr>
      <dgm:t>
        <a:bodyPr/>
        <a:lstStyle/>
        <a:p>
          <a:r>
            <a:rPr lang="sk-SK" sz="1700" dirty="0" smtClean="0"/>
            <a:t>Rovnako ako pri základnej zmluve, provízia plynie z vybraného poistného.</a:t>
          </a:r>
          <a:endParaRPr lang="sk-SK" sz="1700" dirty="0"/>
        </a:p>
      </dgm:t>
    </dgm:pt>
    <dgm:pt modelId="{22C6F9F9-845D-4B8D-89D4-EA65B502B15F}" type="parTrans" cxnId="{645C4FA3-C3CF-45E6-9187-622589525A58}">
      <dgm:prSet/>
      <dgm:spPr/>
      <dgm:t>
        <a:bodyPr/>
        <a:lstStyle/>
        <a:p>
          <a:endParaRPr lang="sk-SK"/>
        </a:p>
      </dgm:t>
    </dgm:pt>
    <dgm:pt modelId="{469BC255-2DEB-4B92-9758-08ACED64EE13}" type="sibTrans" cxnId="{645C4FA3-C3CF-45E6-9187-622589525A58}">
      <dgm:prSet/>
      <dgm:spPr/>
      <dgm:t>
        <a:bodyPr/>
        <a:lstStyle/>
        <a:p>
          <a:endParaRPr lang="sk-SK"/>
        </a:p>
      </dgm:t>
    </dgm:pt>
    <dgm:pt modelId="{5B96DB52-2C3F-4030-BFE5-E1716AE22995}" type="pres">
      <dgm:prSet presAssocID="{6D074D16-03E6-4BFA-B581-257798B25C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DFCA3D05-2EEE-465B-B06B-F525221DAF0E}" type="pres">
      <dgm:prSet presAssocID="{F8B749AC-0B62-4C83-A592-7EB24A8F54F7}" presName="linNode" presStyleCnt="0"/>
      <dgm:spPr/>
    </dgm:pt>
    <dgm:pt modelId="{CEEC0CA1-C7D2-46A8-8E0A-9C5528373A48}" type="pres">
      <dgm:prSet presAssocID="{F8B749AC-0B62-4C83-A592-7EB24A8F54F7}" presName="parentText" presStyleLbl="node1" presStyleIdx="0" presStyleCnt="3" custScaleY="78002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980847F-A059-4B96-AE4B-77605D561705}" type="pres">
      <dgm:prSet presAssocID="{F8B749AC-0B62-4C83-A592-7EB24A8F54F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BCC3EE8-0EE3-4771-B546-F68FCD879FD7}" type="pres">
      <dgm:prSet presAssocID="{145F1E1F-3B9C-416B-8D96-D7AAB8297142}" presName="sp" presStyleCnt="0"/>
      <dgm:spPr/>
    </dgm:pt>
    <dgm:pt modelId="{5EAAB418-D5D0-481A-9A13-DA7ECAB84031}" type="pres">
      <dgm:prSet presAssocID="{9226248B-FE76-44EF-9643-8DD48E9E2692}" presName="linNode" presStyleCnt="0"/>
      <dgm:spPr/>
    </dgm:pt>
    <dgm:pt modelId="{30451DB4-F06A-4405-B7B0-9F9DB03CF03C}" type="pres">
      <dgm:prSet presAssocID="{9226248B-FE76-44EF-9643-8DD48E9E2692}" presName="parentText" presStyleLbl="node1" presStyleIdx="1" presStyleCnt="3" custScaleY="86171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DD3BF47-4BB9-4A81-A29B-B3E650F742F2}" type="pres">
      <dgm:prSet presAssocID="{9226248B-FE76-44EF-9643-8DD48E9E2692}" presName="descendantText" presStyleLbl="alignAccFollowNode1" presStyleIdx="1" presStyleCnt="3" custScaleY="11565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ED4D620-E670-426B-9826-380148BE53D5}" type="pres">
      <dgm:prSet presAssocID="{5265310D-0D6C-4AD4-93BD-C641783EF9B4}" presName="sp" presStyleCnt="0"/>
      <dgm:spPr/>
    </dgm:pt>
    <dgm:pt modelId="{951281EB-70FB-49B6-A029-45479354EC0F}" type="pres">
      <dgm:prSet presAssocID="{D29223EC-C250-4BC3-8972-C2B792E5AEFF}" presName="linNode" presStyleCnt="0"/>
      <dgm:spPr/>
    </dgm:pt>
    <dgm:pt modelId="{573B4F6A-0C15-4760-88C0-48E41FFC80D7}" type="pres">
      <dgm:prSet presAssocID="{D29223EC-C250-4BC3-8972-C2B792E5AEFF}" presName="parentText" presStyleLbl="node1" presStyleIdx="2" presStyleCnt="3" custScaleY="82193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D0EB4DC-A639-4835-BFE7-0BD286837F5A}" type="pres">
      <dgm:prSet presAssocID="{D29223EC-C250-4BC3-8972-C2B792E5AEFF}" presName="descendantText" presStyleLbl="alignAccFollowNode1" presStyleIdx="2" presStyleCnt="3" custScaleY="91230" custLinFactNeighborX="1455" custLinFactNeighborY="-324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645C4FA3-C3CF-45E6-9187-622589525A58}" srcId="{D29223EC-C250-4BC3-8972-C2B792E5AEFF}" destId="{361F5952-310F-4919-9400-6208FD1BB639}" srcOrd="0" destOrd="0" parTransId="{22C6F9F9-845D-4B8D-89D4-EA65B502B15F}" sibTransId="{469BC255-2DEB-4B92-9758-08ACED64EE13}"/>
    <dgm:cxn modelId="{854205FE-F387-4A7A-AD34-41CFC37792A6}" srcId="{6D074D16-03E6-4BFA-B581-257798B25C4F}" destId="{9226248B-FE76-44EF-9643-8DD48E9E2692}" srcOrd="1" destOrd="0" parTransId="{D69C50F8-E441-4B29-8450-1D7F79C78884}" sibTransId="{5265310D-0D6C-4AD4-93BD-C641783EF9B4}"/>
    <dgm:cxn modelId="{25C0C185-A014-406A-9BB7-91AC0E2FEA88}" type="presOf" srcId="{3010B225-8AC6-43AF-AC7C-024A69D917A8}" destId="{9980847F-A059-4B96-AE4B-77605D561705}" srcOrd="0" destOrd="0" presId="urn:microsoft.com/office/officeart/2005/8/layout/vList5"/>
    <dgm:cxn modelId="{E3363DB6-7D29-4CB1-9121-A23BF09D360A}" type="presOf" srcId="{361F5952-310F-4919-9400-6208FD1BB639}" destId="{4D0EB4DC-A639-4835-BFE7-0BD286837F5A}" srcOrd="0" destOrd="0" presId="urn:microsoft.com/office/officeart/2005/8/layout/vList5"/>
    <dgm:cxn modelId="{CB5C8B29-47D1-4343-A9D8-DFB5147AA7A3}" type="presOf" srcId="{9226248B-FE76-44EF-9643-8DD48E9E2692}" destId="{30451DB4-F06A-4405-B7B0-9F9DB03CF03C}" srcOrd="0" destOrd="0" presId="urn:microsoft.com/office/officeart/2005/8/layout/vList5"/>
    <dgm:cxn modelId="{9D027BAF-5F1A-4C71-AEE9-221792720C98}" type="presOf" srcId="{F8B749AC-0B62-4C83-A592-7EB24A8F54F7}" destId="{CEEC0CA1-C7D2-46A8-8E0A-9C5528373A48}" srcOrd="0" destOrd="0" presId="urn:microsoft.com/office/officeart/2005/8/layout/vList5"/>
    <dgm:cxn modelId="{AA4AC05C-C37D-4165-9D03-E1A5BD3C8DF8}" srcId="{F8B749AC-0B62-4C83-A592-7EB24A8F54F7}" destId="{3010B225-8AC6-43AF-AC7C-024A69D917A8}" srcOrd="0" destOrd="0" parTransId="{259CD20C-AD61-453E-B428-1B4127937327}" sibTransId="{5FC18739-945D-47BF-B491-40ED93763880}"/>
    <dgm:cxn modelId="{7ABA46DD-463D-41B5-AB5F-7480C07B0FDD}" type="presOf" srcId="{BF3D6B15-B480-4CB9-8C35-DEDF39C8FA88}" destId="{8DD3BF47-4BB9-4A81-A29B-B3E650F742F2}" srcOrd="0" destOrd="0" presId="urn:microsoft.com/office/officeart/2005/8/layout/vList5"/>
    <dgm:cxn modelId="{CAE982EC-C602-433C-B3A0-ED92AB74AACD}" srcId="{6D074D16-03E6-4BFA-B581-257798B25C4F}" destId="{F8B749AC-0B62-4C83-A592-7EB24A8F54F7}" srcOrd="0" destOrd="0" parTransId="{698E80D4-F734-41D9-B0A9-EFC7167BC5BD}" sibTransId="{145F1E1F-3B9C-416B-8D96-D7AAB8297142}"/>
    <dgm:cxn modelId="{3749C2E4-964F-45E7-A04C-C36536673AD9}" type="presOf" srcId="{6D074D16-03E6-4BFA-B581-257798B25C4F}" destId="{5B96DB52-2C3F-4030-BFE5-E1716AE22995}" srcOrd="0" destOrd="0" presId="urn:microsoft.com/office/officeart/2005/8/layout/vList5"/>
    <dgm:cxn modelId="{186C05EC-A250-4ED0-B74E-BCD3B888AF44}" srcId="{6D074D16-03E6-4BFA-B581-257798B25C4F}" destId="{D29223EC-C250-4BC3-8972-C2B792E5AEFF}" srcOrd="2" destOrd="0" parTransId="{A75DB133-1AD3-47FB-AFE6-3199899C62EE}" sibTransId="{0C95E0E5-A30B-481F-B817-3D7235D85EB8}"/>
    <dgm:cxn modelId="{DC5822E2-1E0F-4956-AF43-98E34DE35236}" srcId="{9226248B-FE76-44EF-9643-8DD48E9E2692}" destId="{BF3D6B15-B480-4CB9-8C35-DEDF39C8FA88}" srcOrd="0" destOrd="0" parTransId="{6867F0C4-71E8-48AA-872A-AF2186F45A79}" sibTransId="{24BC5376-135E-421E-9D0F-0B73B5CD7E69}"/>
    <dgm:cxn modelId="{5873AF77-34BA-495C-B303-0F116A0B897A}" type="presOf" srcId="{D29223EC-C250-4BC3-8972-C2B792E5AEFF}" destId="{573B4F6A-0C15-4760-88C0-48E41FFC80D7}" srcOrd="0" destOrd="0" presId="urn:microsoft.com/office/officeart/2005/8/layout/vList5"/>
    <dgm:cxn modelId="{C8A4FBA8-AFAE-445F-888E-CDDA167D884C}" type="presParOf" srcId="{5B96DB52-2C3F-4030-BFE5-E1716AE22995}" destId="{DFCA3D05-2EEE-465B-B06B-F525221DAF0E}" srcOrd="0" destOrd="0" presId="urn:microsoft.com/office/officeart/2005/8/layout/vList5"/>
    <dgm:cxn modelId="{4BDD9262-52F4-4570-9D1A-6A01370823FB}" type="presParOf" srcId="{DFCA3D05-2EEE-465B-B06B-F525221DAF0E}" destId="{CEEC0CA1-C7D2-46A8-8E0A-9C5528373A48}" srcOrd="0" destOrd="0" presId="urn:microsoft.com/office/officeart/2005/8/layout/vList5"/>
    <dgm:cxn modelId="{EFD69E70-C9B1-4A93-8A2A-9032D50509EE}" type="presParOf" srcId="{DFCA3D05-2EEE-465B-B06B-F525221DAF0E}" destId="{9980847F-A059-4B96-AE4B-77605D561705}" srcOrd="1" destOrd="0" presId="urn:microsoft.com/office/officeart/2005/8/layout/vList5"/>
    <dgm:cxn modelId="{7A562730-3652-4F7E-A384-96A6ADFB3777}" type="presParOf" srcId="{5B96DB52-2C3F-4030-BFE5-E1716AE22995}" destId="{8BCC3EE8-0EE3-4771-B546-F68FCD879FD7}" srcOrd="1" destOrd="0" presId="urn:microsoft.com/office/officeart/2005/8/layout/vList5"/>
    <dgm:cxn modelId="{47BD4835-D5A4-485C-A0CE-3A3F6C751C98}" type="presParOf" srcId="{5B96DB52-2C3F-4030-BFE5-E1716AE22995}" destId="{5EAAB418-D5D0-481A-9A13-DA7ECAB84031}" srcOrd="2" destOrd="0" presId="urn:microsoft.com/office/officeart/2005/8/layout/vList5"/>
    <dgm:cxn modelId="{E8C2D7B0-9B35-42F3-B0DD-122A3D6ADF18}" type="presParOf" srcId="{5EAAB418-D5D0-481A-9A13-DA7ECAB84031}" destId="{30451DB4-F06A-4405-B7B0-9F9DB03CF03C}" srcOrd="0" destOrd="0" presId="urn:microsoft.com/office/officeart/2005/8/layout/vList5"/>
    <dgm:cxn modelId="{B74CB0D1-3E30-4BA4-823E-862B316E3FAD}" type="presParOf" srcId="{5EAAB418-D5D0-481A-9A13-DA7ECAB84031}" destId="{8DD3BF47-4BB9-4A81-A29B-B3E650F742F2}" srcOrd="1" destOrd="0" presId="urn:microsoft.com/office/officeart/2005/8/layout/vList5"/>
    <dgm:cxn modelId="{8BA401D2-F345-40D7-AA49-FCC4C4EB725F}" type="presParOf" srcId="{5B96DB52-2C3F-4030-BFE5-E1716AE22995}" destId="{8ED4D620-E670-426B-9826-380148BE53D5}" srcOrd="3" destOrd="0" presId="urn:microsoft.com/office/officeart/2005/8/layout/vList5"/>
    <dgm:cxn modelId="{9A466247-7B48-475E-B00B-9798E500FB68}" type="presParOf" srcId="{5B96DB52-2C3F-4030-BFE5-E1716AE22995}" destId="{951281EB-70FB-49B6-A029-45479354EC0F}" srcOrd="4" destOrd="0" presId="urn:microsoft.com/office/officeart/2005/8/layout/vList5"/>
    <dgm:cxn modelId="{62BDC2A2-EB4A-4FF2-BCDD-D014B1F07F9B}" type="presParOf" srcId="{951281EB-70FB-49B6-A029-45479354EC0F}" destId="{573B4F6A-0C15-4760-88C0-48E41FFC80D7}" srcOrd="0" destOrd="0" presId="urn:microsoft.com/office/officeart/2005/8/layout/vList5"/>
    <dgm:cxn modelId="{87959C9A-9FB2-4B6C-9BAE-13506D589236}" type="presParOf" srcId="{951281EB-70FB-49B6-A029-45479354EC0F}" destId="{4D0EB4DC-A639-4835-BFE7-0BD286837F5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0847F-A059-4B96-AE4B-77605D561705}">
      <dsp:nvSpPr>
        <dsp:cNvPr id="0" name=""/>
        <dsp:cNvSpPr/>
      </dsp:nvSpPr>
      <dsp:spPr>
        <a:xfrm rot="5400000">
          <a:off x="4925840" y="-1941184"/>
          <a:ext cx="1410707" cy="5299947"/>
        </a:xfrm>
        <a:prstGeom prst="round2SameRect">
          <a:avLst/>
        </a:prstGeom>
        <a:solidFill>
          <a:srgbClr val="61B57C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700" kern="1200" dirty="0" smtClean="0"/>
            <a:t>Predchádzajúci PL nesmie byť starší ako 6 mes.</a:t>
          </a:r>
          <a:br>
            <a:rPr lang="sk-SK" sz="1700" kern="1200" dirty="0" smtClean="0"/>
          </a:br>
          <a:r>
            <a:rPr lang="sk-SK" sz="1700" kern="1200" dirty="0" smtClean="0"/>
            <a:t>od dátumu posledného rozhodnutia - reštriktívneho alebo zamietaného alebo zníženého, či zrušeného.</a:t>
          </a:r>
          <a:endParaRPr lang="sk-SK" sz="1700" kern="1200" dirty="0"/>
        </a:p>
      </dsp:txBody>
      <dsp:txXfrm rot="-5400000">
        <a:off x="2981221" y="72300"/>
        <a:ext cx="5231082" cy="1272977"/>
      </dsp:txXfrm>
    </dsp:sp>
    <dsp:sp modelId="{CEEC0CA1-C7D2-46A8-8E0A-9C5528373A48}">
      <dsp:nvSpPr>
        <dsp:cNvPr id="0" name=""/>
        <dsp:cNvSpPr/>
      </dsp:nvSpPr>
      <dsp:spPr>
        <a:xfrm>
          <a:off x="0" y="1522"/>
          <a:ext cx="2981220" cy="1414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b="0" kern="1200" dirty="0" smtClean="0"/>
            <a:t>Maximálne ako starý musí byť predchádzajúci poistný limit?</a:t>
          </a:r>
          <a:endParaRPr lang="sk-SK" sz="2200" b="0" kern="1200" dirty="0"/>
        </a:p>
      </dsp:txBody>
      <dsp:txXfrm>
        <a:off x="69052" y="70574"/>
        <a:ext cx="2843116" cy="1276430"/>
      </dsp:txXfrm>
    </dsp:sp>
    <dsp:sp modelId="{8DD3BF47-4BB9-4A81-A29B-B3E650F742F2}">
      <dsp:nvSpPr>
        <dsp:cNvPr id="0" name=""/>
        <dsp:cNvSpPr/>
      </dsp:nvSpPr>
      <dsp:spPr>
        <a:xfrm rot="5400000">
          <a:off x="5013177" y="-448470"/>
          <a:ext cx="1236033" cy="5299947"/>
        </a:xfrm>
        <a:prstGeom prst="round2SameRect">
          <a:avLst/>
        </a:prstGeom>
        <a:solidFill>
          <a:srgbClr val="61B57C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700" kern="1200" dirty="0" smtClean="0"/>
            <a:t>Nie, jedine v prípade insolvencie. Ak aj príde </a:t>
          </a:r>
          <a:br>
            <a:rPr lang="sk-SK" sz="1700" kern="1200" dirty="0" smtClean="0"/>
          </a:br>
          <a:r>
            <a:rPr lang="sk-SK" sz="1700" kern="1200" dirty="0" smtClean="0"/>
            <a:t>k zrušeniu primárneho PL, dodatočná poistná ochrana trvá.</a:t>
          </a:r>
          <a:endParaRPr lang="sk-SK" sz="1700" kern="1200" dirty="0"/>
        </a:p>
      </dsp:txBody>
      <dsp:txXfrm rot="-5400000">
        <a:off x="2981220" y="1643825"/>
        <a:ext cx="5239609" cy="1115357"/>
      </dsp:txXfrm>
    </dsp:sp>
    <dsp:sp modelId="{30451DB4-F06A-4405-B7B0-9F9DB03CF03C}">
      <dsp:nvSpPr>
        <dsp:cNvPr id="0" name=""/>
        <dsp:cNvSpPr/>
      </dsp:nvSpPr>
      <dsp:spPr>
        <a:xfrm>
          <a:off x="0" y="1504225"/>
          <a:ext cx="2981220" cy="13945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b="0" kern="1200" dirty="0" smtClean="0"/>
            <a:t>Môže byť dodatočná poistná ochrana zrušená?</a:t>
          </a:r>
          <a:endParaRPr lang="sk-SK" sz="2200" b="0" kern="1200" dirty="0"/>
        </a:p>
      </dsp:txBody>
      <dsp:txXfrm>
        <a:off x="68077" y="1572302"/>
        <a:ext cx="2845066" cy="1258400"/>
      </dsp:txXfrm>
    </dsp:sp>
    <dsp:sp modelId="{4D0EB4DC-A639-4835-BFE7-0BD286837F5A}">
      <dsp:nvSpPr>
        <dsp:cNvPr id="0" name=""/>
        <dsp:cNvSpPr/>
      </dsp:nvSpPr>
      <dsp:spPr>
        <a:xfrm rot="5400000">
          <a:off x="4787280" y="1218668"/>
          <a:ext cx="1687826" cy="5299947"/>
        </a:xfrm>
        <a:prstGeom prst="round2SameRect">
          <a:avLst/>
        </a:prstGeom>
        <a:solidFill>
          <a:srgbClr val="61B57C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700" kern="1200" dirty="0" smtClean="0"/>
            <a:t>Dodatočný limit nebude ponúknutý v prípade zamietnutia limitu spoločnosti mladšej ako 2 roky.</a:t>
          </a:r>
          <a:endParaRPr lang="sk-SK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700" kern="1200" dirty="0" smtClean="0"/>
            <a:t>Avšak ak ide o čiastočnú akceptáciu a nejde o reštriktívne rozhodnutie z iných dôvodov (DRA, vylúčená krajina), dodatočný limit môže byť ponúknutý.</a:t>
          </a:r>
          <a:endParaRPr lang="sk-SK" sz="1700" kern="1200" dirty="0"/>
        </a:p>
      </dsp:txBody>
      <dsp:txXfrm rot="-5400000">
        <a:off x="2981220" y="3107122"/>
        <a:ext cx="5217554" cy="1523040"/>
      </dsp:txXfrm>
    </dsp:sp>
    <dsp:sp modelId="{573B4F6A-0C15-4760-88C0-48E41FFC80D7}">
      <dsp:nvSpPr>
        <dsp:cNvPr id="0" name=""/>
        <dsp:cNvSpPr/>
      </dsp:nvSpPr>
      <dsp:spPr>
        <a:xfrm>
          <a:off x="0" y="2986950"/>
          <a:ext cx="2981220" cy="176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kern="1200" dirty="0" smtClean="0"/>
            <a:t>Môže sa požiadať </a:t>
          </a:r>
          <a:br>
            <a:rPr lang="sk-SK" sz="2200" kern="1200" dirty="0" smtClean="0"/>
          </a:br>
          <a:r>
            <a:rPr lang="sk-SK" sz="2200" kern="1200" dirty="0" smtClean="0"/>
            <a:t>o dodatočný limit na novovzniknutú </a:t>
          </a:r>
          <a:r>
            <a:rPr lang="sk-SK" sz="2200" kern="1200" dirty="0" err="1" smtClean="0"/>
            <a:t>spločnosť</a:t>
          </a:r>
          <a:r>
            <a:rPr lang="sk-SK" sz="2200" kern="1200" dirty="0" smtClean="0"/>
            <a:t>?</a:t>
          </a:r>
          <a:endParaRPr lang="sk-SK" sz="2200" kern="1200" dirty="0"/>
        </a:p>
      </dsp:txBody>
      <dsp:txXfrm>
        <a:off x="86081" y="3073031"/>
        <a:ext cx="2809058" cy="15912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0847F-A059-4B96-AE4B-77605D561705}">
      <dsp:nvSpPr>
        <dsp:cNvPr id="0" name=""/>
        <dsp:cNvSpPr/>
      </dsp:nvSpPr>
      <dsp:spPr>
        <a:xfrm rot="5400000">
          <a:off x="4794168" y="-1804114"/>
          <a:ext cx="1674050" cy="5299947"/>
        </a:xfrm>
        <a:prstGeom prst="round2SameRect">
          <a:avLst/>
        </a:prstGeom>
        <a:solidFill>
          <a:srgbClr val="61B57C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700" kern="1200" dirty="0" smtClean="0"/>
            <a:t>Ak bol limit zamietnutý na základe DRA, alebo má firma </a:t>
          </a:r>
          <a:r>
            <a:rPr lang="sk-SK" sz="1700" kern="1200" dirty="0" err="1" smtClean="0"/>
            <a:t>score</a:t>
          </a:r>
          <a:r>
            <a:rPr lang="sk-SK" sz="1700" kern="1200" dirty="0" smtClean="0"/>
            <a:t> 0 / 1, alebo ide o krajinu s ratingom D.</a:t>
          </a:r>
          <a:endParaRPr lang="sk-SK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700" kern="1200" dirty="0" smtClean="0"/>
            <a:t>Ak ide o viacnásobnú požiadavku na klienta, alebo ak je odberateľ na </a:t>
          </a:r>
          <a:r>
            <a:rPr lang="sk-SK" sz="1700" kern="1200" dirty="0" err="1" smtClean="0"/>
            <a:t>black</a:t>
          </a:r>
          <a:r>
            <a:rPr lang="sk-SK" sz="1700" kern="1200" dirty="0" smtClean="0"/>
            <a:t> liste, alebo sa čaká na spracovanie predchádzajúcej žiadosti na PL.</a:t>
          </a:r>
          <a:endParaRPr lang="sk-SK" sz="1700" kern="1200" dirty="0"/>
        </a:p>
      </dsp:txBody>
      <dsp:txXfrm rot="-5400000">
        <a:off x="2981220" y="90554"/>
        <a:ext cx="5218227" cy="1510610"/>
      </dsp:txXfrm>
    </dsp:sp>
    <dsp:sp modelId="{CEEC0CA1-C7D2-46A8-8E0A-9C5528373A48}">
      <dsp:nvSpPr>
        <dsp:cNvPr id="0" name=""/>
        <dsp:cNvSpPr/>
      </dsp:nvSpPr>
      <dsp:spPr>
        <a:xfrm>
          <a:off x="0" y="838"/>
          <a:ext cx="2981220" cy="1690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100" b="0" kern="1200" dirty="0" smtClean="0"/>
            <a:t>Podľa akých ďalších kritérií prichádza </a:t>
          </a:r>
          <a:br>
            <a:rPr lang="sk-SK" sz="2100" b="0" kern="1200" dirty="0" smtClean="0"/>
          </a:br>
          <a:r>
            <a:rPr lang="sk-SK" sz="2100" b="0" kern="1200" dirty="0" smtClean="0"/>
            <a:t>k zamietnutiu TL?</a:t>
          </a:r>
          <a:endParaRPr lang="sk-SK" sz="2100" b="0" kern="1200" dirty="0"/>
        </a:p>
      </dsp:txBody>
      <dsp:txXfrm>
        <a:off x="82501" y="83339"/>
        <a:ext cx="2816218" cy="1525039"/>
      </dsp:txXfrm>
    </dsp:sp>
    <dsp:sp modelId="{8DD3BF47-4BB9-4A81-A29B-B3E650F742F2}">
      <dsp:nvSpPr>
        <dsp:cNvPr id="0" name=""/>
        <dsp:cNvSpPr/>
      </dsp:nvSpPr>
      <dsp:spPr>
        <a:xfrm rot="5400000">
          <a:off x="5174346" y="-355329"/>
          <a:ext cx="913695" cy="5299947"/>
        </a:xfrm>
        <a:prstGeom prst="round2SameRect">
          <a:avLst/>
        </a:prstGeom>
        <a:solidFill>
          <a:srgbClr val="61B57C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700" kern="1200" dirty="0" smtClean="0"/>
            <a:t>Nie.</a:t>
          </a:r>
          <a:endParaRPr lang="sk-SK" sz="1700" kern="1200" dirty="0"/>
        </a:p>
      </dsp:txBody>
      <dsp:txXfrm rot="-5400000">
        <a:off x="2981221" y="1882399"/>
        <a:ext cx="5255344" cy="824489"/>
      </dsp:txXfrm>
    </dsp:sp>
    <dsp:sp modelId="{30451DB4-F06A-4405-B7B0-9F9DB03CF03C}">
      <dsp:nvSpPr>
        <dsp:cNvPr id="0" name=""/>
        <dsp:cNvSpPr/>
      </dsp:nvSpPr>
      <dsp:spPr>
        <a:xfrm>
          <a:off x="0" y="1790101"/>
          <a:ext cx="2981220" cy="10090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100" b="0" kern="1200" dirty="0" smtClean="0"/>
            <a:t>Môže byť dodatočný limit schválený retroaktívne?</a:t>
          </a:r>
          <a:endParaRPr lang="sk-SK" sz="2100" b="0" kern="1200" dirty="0"/>
        </a:p>
      </dsp:txBody>
      <dsp:txXfrm>
        <a:off x="49259" y="1839360"/>
        <a:ext cx="2882702" cy="910565"/>
      </dsp:txXfrm>
    </dsp:sp>
    <dsp:sp modelId="{4D0EB4DC-A639-4835-BFE7-0BD286837F5A}">
      <dsp:nvSpPr>
        <dsp:cNvPr id="0" name=""/>
        <dsp:cNvSpPr/>
      </dsp:nvSpPr>
      <dsp:spPr>
        <a:xfrm rot="5400000">
          <a:off x="4991746" y="1102731"/>
          <a:ext cx="1278894" cy="5299947"/>
        </a:xfrm>
        <a:prstGeom prst="round2SameRect">
          <a:avLst/>
        </a:prstGeom>
        <a:solidFill>
          <a:srgbClr val="61B57C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700" kern="1200" dirty="0" smtClean="0"/>
            <a:t>Nie, je potrebné najskôr zmeniť @rating limit cez </a:t>
          </a:r>
          <a:r>
            <a:rPr lang="sk-SK" sz="1700" kern="1200" dirty="0" err="1" smtClean="0"/>
            <a:t>Cofanet</a:t>
          </a:r>
          <a:r>
            <a:rPr lang="sk-SK" sz="1700" kern="1200" dirty="0" smtClean="0"/>
            <a:t> na kreditný limit a následne je možné požiadať o limit cez </a:t>
          </a:r>
          <a:r>
            <a:rPr lang="sk-SK" sz="1700" kern="1200" dirty="0" err="1" smtClean="0"/>
            <a:t>TopLiner</a:t>
          </a:r>
          <a:r>
            <a:rPr lang="sk-SK" sz="1700" kern="1200" dirty="0" smtClean="0"/>
            <a:t>.</a:t>
          </a:r>
          <a:endParaRPr lang="sk-SK" sz="1700" kern="1200" dirty="0"/>
        </a:p>
      </dsp:txBody>
      <dsp:txXfrm rot="-5400000">
        <a:off x="2981220" y="3175687"/>
        <a:ext cx="5237517" cy="1154034"/>
      </dsp:txXfrm>
    </dsp:sp>
    <dsp:sp modelId="{573B4F6A-0C15-4760-88C0-48E41FFC80D7}">
      <dsp:nvSpPr>
        <dsp:cNvPr id="0" name=""/>
        <dsp:cNvSpPr/>
      </dsp:nvSpPr>
      <dsp:spPr>
        <a:xfrm>
          <a:off x="0" y="2898407"/>
          <a:ext cx="2981220" cy="1708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100" kern="1200" dirty="0" smtClean="0"/>
            <a:t>Je možnosť prikúpenia </a:t>
          </a:r>
          <a:r>
            <a:rPr lang="sk-SK" sz="2100" kern="1200" dirty="0" err="1" smtClean="0"/>
            <a:t>dodatčného</a:t>
          </a:r>
          <a:r>
            <a:rPr lang="sk-SK" sz="2100" kern="1200" dirty="0" smtClean="0"/>
            <a:t> krytia </a:t>
          </a:r>
          <a:br>
            <a:rPr lang="sk-SK" sz="2100" kern="1200" dirty="0" smtClean="0"/>
          </a:br>
          <a:r>
            <a:rPr lang="sk-SK" sz="2100" kern="1200" dirty="0" smtClean="0"/>
            <a:t>v prípade @ratingu?</a:t>
          </a:r>
          <a:endParaRPr lang="sk-SK" sz="2100" kern="1200" dirty="0"/>
        </a:p>
      </dsp:txBody>
      <dsp:txXfrm>
        <a:off x="83407" y="2981814"/>
        <a:ext cx="2814406" cy="15417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0847F-A059-4B96-AE4B-77605D561705}">
      <dsp:nvSpPr>
        <dsp:cNvPr id="0" name=""/>
        <dsp:cNvSpPr/>
      </dsp:nvSpPr>
      <dsp:spPr>
        <a:xfrm rot="5400000">
          <a:off x="4937905" y="-1956351"/>
          <a:ext cx="1386577" cy="5299947"/>
        </a:xfrm>
        <a:prstGeom prst="round2SameRect">
          <a:avLst/>
        </a:prstGeom>
        <a:solidFill>
          <a:srgbClr val="61B57C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800" kern="1200" dirty="0" smtClean="0"/>
            <a:t>Hlásenie o </a:t>
          </a:r>
          <a:r>
            <a:rPr lang="sk-SK" sz="1800" kern="1200" dirty="0" err="1" smtClean="0"/>
            <a:t>polehotnej</a:t>
          </a:r>
          <a:r>
            <a:rPr lang="sk-SK" sz="1800" kern="1200" dirty="0" smtClean="0"/>
            <a:t> pohľadávke sa riadi primárnou zmluvou a v nej dohodnutými podmienkami.</a:t>
          </a:r>
          <a:endParaRPr lang="sk-SK" sz="1800" kern="1200" dirty="0"/>
        </a:p>
      </dsp:txBody>
      <dsp:txXfrm rot="-5400000">
        <a:off x="2981221" y="68020"/>
        <a:ext cx="5232260" cy="1251203"/>
      </dsp:txXfrm>
    </dsp:sp>
    <dsp:sp modelId="{CEEC0CA1-C7D2-46A8-8E0A-9C5528373A48}">
      <dsp:nvSpPr>
        <dsp:cNvPr id="0" name=""/>
        <dsp:cNvSpPr/>
      </dsp:nvSpPr>
      <dsp:spPr>
        <a:xfrm>
          <a:off x="0" y="17648"/>
          <a:ext cx="2981220" cy="13519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100" b="0" kern="1200" dirty="0" smtClean="0"/>
            <a:t>Čo v prípade </a:t>
          </a:r>
          <a:r>
            <a:rPr lang="sk-SK" sz="2100" b="0" kern="1200" dirty="0" err="1" smtClean="0"/>
            <a:t>polehotnej</a:t>
          </a:r>
          <a:r>
            <a:rPr lang="sk-SK" sz="2100" b="0" kern="1200" dirty="0" smtClean="0"/>
            <a:t> pohľadávky krytej cez TL limit?</a:t>
          </a:r>
          <a:endParaRPr lang="sk-SK" sz="2100" b="0" kern="1200" dirty="0"/>
        </a:p>
      </dsp:txBody>
      <dsp:txXfrm>
        <a:off x="65997" y="83645"/>
        <a:ext cx="2849226" cy="1219953"/>
      </dsp:txXfrm>
    </dsp:sp>
    <dsp:sp modelId="{8DD3BF47-4BB9-4A81-A29B-B3E650F742F2}">
      <dsp:nvSpPr>
        <dsp:cNvPr id="0" name=""/>
        <dsp:cNvSpPr/>
      </dsp:nvSpPr>
      <dsp:spPr>
        <a:xfrm rot="5400000">
          <a:off x="5123540" y="-599031"/>
          <a:ext cx="1015307" cy="5299947"/>
        </a:xfrm>
        <a:prstGeom prst="round2SameRect">
          <a:avLst/>
        </a:prstGeom>
        <a:solidFill>
          <a:srgbClr val="61B57C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800" kern="1200" dirty="0" smtClean="0"/>
            <a:t>Spôsob a výška odškodnenia sa riadi podmienkami dohodnutými v primárnej zmluve</a:t>
          </a:r>
          <a:endParaRPr lang="sk-SK" sz="1800" kern="1200" dirty="0"/>
        </a:p>
      </dsp:txBody>
      <dsp:txXfrm rot="-5400000">
        <a:off x="2981221" y="1592851"/>
        <a:ext cx="5250384" cy="916181"/>
      </dsp:txXfrm>
    </dsp:sp>
    <dsp:sp modelId="{30451DB4-F06A-4405-B7B0-9F9DB03CF03C}">
      <dsp:nvSpPr>
        <dsp:cNvPr id="0" name=""/>
        <dsp:cNvSpPr/>
      </dsp:nvSpPr>
      <dsp:spPr>
        <a:xfrm>
          <a:off x="0" y="1473571"/>
          <a:ext cx="2981220" cy="11547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100" b="0" kern="1200" dirty="0" smtClean="0"/>
            <a:t>Ako bude pohľadávka z TL odškodňovaná?</a:t>
          </a:r>
          <a:endParaRPr lang="sk-SK" sz="2100" b="0" kern="1200" dirty="0"/>
        </a:p>
      </dsp:txBody>
      <dsp:txXfrm>
        <a:off x="56370" y="1529941"/>
        <a:ext cx="2868480" cy="1042001"/>
      </dsp:txXfrm>
    </dsp:sp>
    <dsp:sp modelId="{4D0EB4DC-A639-4835-BFE7-0BD286837F5A}">
      <dsp:nvSpPr>
        <dsp:cNvPr id="0" name=""/>
        <dsp:cNvSpPr/>
      </dsp:nvSpPr>
      <dsp:spPr>
        <a:xfrm rot="5400000">
          <a:off x="4607420" y="1086196"/>
          <a:ext cx="2036548" cy="5294771"/>
        </a:xfrm>
        <a:prstGeom prst="round2SameRect">
          <a:avLst/>
        </a:prstGeom>
        <a:solidFill>
          <a:srgbClr val="61B57C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700" kern="1200" dirty="0" smtClean="0"/>
            <a:t>Prijaté poistné za TL limit je zahrnuté do celkového prijatého poistného. Maximálne plnenie je jeho násobkom stanoveným </a:t>
          </a:r>
          <a:br>
            <a:rPr lang="sk-SK" sz="1700" kern="1200" dirty="0" smtClean="0"/>
          </a:br>
          <a:r>
            <a:rPr lang="sk-SK" sz="1700" kern="1200" dirty="0" smtClean="0"/>
            <a:t>v poistnej zmluve.</a:t>
          </a:r>
          <a:endParaRPr lang="sk-SK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700" kern="1200" dirty="0" smtClean="0"/>
            <a:t>Škody TL krytia sú zároveň zahrnuté do maximálneho plnenia a majú vplyv na celkovú </a:t>
          </a:r>
          <a:r>
            <a:rPr lang="sk-SK" sz="1700" kern="1200" dirty="0" err="1" smtClean="0"/>
            <a:t>škodovosť</a:t>
          </a:r>
          <a:r>
            <a:rPr lang="sk-SK" sz="1700" kern="1200" dirty="0" smtClean="0"/>
            <a:t> poistnej zmluvy.</a:t>
          </a:r>
          <a:endParaRPr lang="sk-SK" sz="1700" kern="1200" dirty="0"/>
        </a:p>
      </dsp:txBody>
      <dsp:txXfrm rot="-5400000">
        <a:off x="2978309" y="2814723"/>
        <a:ext cx="5195355" cy="1837716"/>
      </dsp:txXfrm>
    </dsp:sp>
    <dsp:sp modelId="{573B4F6A-0C15-4760-88C0-48E41FFC80D7}">
      <dsp:nvSpPr>
        <dsp:cNvPr id="0" name=""/>
        <dsp:cNvSpPr/>
      </dsp:nvSpPr>
      <dsp:spPr>
        <a:xfrm>
          <a:off x="0" y="2735632"/>
          <a:ext cx="2978309" cy="19952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100" kern="1200" dirty="0" smtClean="0"/>
            <a:t>Aký má TL limit vplyv na maximálne plnenie?</a:t>
          </a:r>
          <a:endParaRPr lang="sk-SK" sz="2100" kern="1200" dirty="0"/>
        </a:p>
      </dsp:txBody>
      <dsp:txXfrm>
        <a:off x="97399" y="2833031"/>
        <a:ext cx="2783511" cy="18004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0847F-A059-4B96-AE4B-77605D561705}">
      <dsp:nvSpPr>
        <dsp:cNvPr id="0" name=""/>
        <dsp:cNvSpPr/>
      </dsp:nvSpPr>
      <dsp:spPr>
        <a:xfrm rot="5400000">
          <a:off x="4913775" y="-1930531"/>
          <a:ext cx="1434838" cy="5299947"/>
        </a:xfrm>
        <a:prstGeom prst="round2SameRect">
          <a:avLst/>
        </a:prstGeom>
        <a:solidFill>
          <a:srgbClr val="61B57C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800" kern="1200" dirty="0" smtClean="0"/>
            <a:t>Nie, TL limit sa ukončí po uplynutí obdobia stanovenom v objednávke. V prípade potreby následného krytia je potrebné zadať požiadavku cez </a:t>
          </a:r>
          <a:r>
            <a:rPr lang="sk-SK" sz="1800" kern="1200" dirty="0" err="1" smtClean="0"/>
            <a:t>Cofanet</a:t>
          </a:r>
          <a:r>
            <a:rPr lang="sk-SK" sz="1800" kern="1200" dirty="0" smtClean="0"/>
            <a:t> nanovo.</a:t>
          </a:r>
          <a:endParaRPr lang="sk-SK" sz="1800" kern="1200" dirty="0"/>
        </a:p>
      </dsp:txBody>
      <dsp:txXfrm rot="-5400000">
        <a:off x="2981221" y="72066"/>
        <a:ext cx="5229904" cy="1294752"/>
      </dsp:txXfrm>
    </dsp:sp>
    <dsp:sp modelId="{CEEC0CA1-C7D2-46A8-8E0A-9C5528373A48}">
      <dsp:nvSpPr>
        <dsp:cNvPr id="0" name=""/>
        <dsp:cNvSpPr/>
      </dsp:nvSpPr>
      <dsp:spPr>
        <a:xfrm>
          <a:off x="0" y="19940"/>
          <a:ext cx="2981220" cy="13990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100" b="0" kern="1200" dirty="0" smtClean="0"/>
            <a:t>Je TL limit obnovený automaticky?</a:t>
          </a:r>
          <a:endParaRPr lang="sk-SK" sz="2100" b="0" kern="1200" dirty="0"/>
        </a:p>
      </dsp:txBody>
      <dsp:txXfrm>
        <a:off x="68294" y="88234"/>
        <a:ext cx="2844632" cy="1262414"/>
      </dsp:txXfrm>
    </dsp:sp>
    <dsp:sp modelId="{8DD3BF47-4BB9-4A81-A29B-B3E650F742F2}">
      <dsp:nvSpPr>
        <dsp:cNvPr id="0" name=""/>
        <dsp:cNvSpPr/>
      </dsp:nvSpPr>
      <dsp:spPr>
        <a:xfrm rot="5400000">
          <a:off x="4801470" y="-293711"/>
          <a:ext cx="1659447" cy="5299947"/>
        </a:xfrm>
        <a:prstGeom prst="round2SameRect">
          <a:avLst/>
        </a:prstGeom>
        <a:solidFill>
          <a:srgbClr val="61B57C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800" kern="1200" dirty="0" smtClean="0"/>
            <a:t>V takom prípade trvá poistné krytie len do posledného dňa poistného obdobia. Všetky nasledujúce dodávky nie sú kryté, rovnako ako v primárnej poistnej zmluve. Zaplatené poistné zároveň nebude vrátené.</a:t>
          </a:r>
          <a:endParaRPr lang="sk-SK" sz="1800" kern="1200" dirty="0"/>
        </a:p>
      </dsp:txBody>
      <dsp:txXfrm rot="-5400000">
        <a:off x="2981220" y="1607547"/>
        <a:ext cx="5218939" cy="1497431"/>
      </dsp:txXfrm>
    </dsp:sp>
    <dsp:sp modelId="{30451DB4-F06A-4405-B7B0-9F9DB03CF03C}">
      <dsp:nvSpPr>
        <dsp:cNvPr id="0" name=""/>
        <dsp:cNvSpPr/>
      </dsp:nvSpPr>
      <dsp:spPr>
        <a:xfrm>
          <a:off x="0" y="1583503"/>
          <a:ext cx="2981220" cy="15455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100" b="0" kern="1200" dirty="0" smtClean="0"/>
            <a:t>Čo v prípade, keď zmluva končí skorším dátumom než platnosť TL limitu?</a:t>
          </a:r>
          <a:endParaRPr lang="sk-SK" sz="2100" b="0" kern="1200" dirty="0"/>
        </a:p>
      </dsp:txBody>
      <dsp:txXfrm>
        <a:off x="75446" y="1658949"/>
        <a:ext cx="2830328" cy="1394625"/>
      </dsp:txXfrm>
    </dsp:sp>
    <dsp:sp modelId="{4D0EB4DC-A639-4835-BFE7-0BD286837F5A}">
      <dsp:nvSpPr>
        <dsp:cNvPr id="0" name=""/>
        <dsp:cNvSpPr/>
      </dsp:nvSpPr>
      <dsp:spPr>
        <a:xfrm rot="5400000">
          <a:off x="4976692" y="1316228"/>
          <a:ext cx="1309002" cy="5299947"/>
        </a:xfrm>
        <a:prstGeom prst="round2SameRect">
          <a:avLst/>
        </a:prstGeom>
        <a:solidFill>
          <a:srgbClr val="61B57C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700" kern="1200" dirty="0" smtClean="0"/>
            <a:t>Rovnako ako pri základnej zmluve, provízia plynie z vybraného poistného.</a:t>
          </a:r>
          <a:endParaRPr lang="sk-SK" sz="1700" kern="1200" dirty="0"/>
        </a:p>
      </dsp:txBody>
      <dsp:txXfrm rot="-5400000">
        <a:off x="2981220" y="3375600"/>
        <a:ext cx="5236047" cy="1181202"/>
      </dsp:txXfrm>
    </dsp:sp>
    <dsp:sp modelId="{573B4F6A-0C15-4760-88C0-48E41FFC80D7}">
      <dsp:nvSpPr>
        <dsp:cNvPr id="0" name=""/>
        <dsp:cNvSpPr/>
      </dsp:nvSpPr>
      <dsp:spPr>
        <a:xfrm>
          <a:off x="0" y="3275663"/>
          <a:ext cx="2981220" cy="14741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100" kern="1200" dirty="0" smtClean="0"/>
            <a:t>Ako sú makléri zainteresovaný na predaji TL produktu:</a:t>
          </a:r>
          <a:endParaRPr lang="sk-SK" sz="2100" kern="1200" dirty="0"/>
        </a:p>
      </dsp:txBody>
      <dsp:txXfrm>
        <a:off x="71963" y="3347626"/>
        <a:ext cx="2837294" cy="1330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08DD4-2848-4130-91D2-DA279B566371}" type="datetimeFigureOut">
              <a:rPr lang="fr-FR" smtClean="0"/>
              <a:pPr/>
              <a:t>27/11/2013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6E92E-1CC9-49FE-85F2-4F6117653B4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877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 descr="visuel_bis_2.jpg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4000" y="0"/>
            <a:ext cx="7560000" cy="3679200"/>
          </a:xfrm>
          <a:prstGeom prst="rect">
            <a:avLst/>
          </a:prstGeom>
        </p:spPr>
      </p:pic>
      <p:grpSp>
        <p:nvGrpSpPr>
          <p:cNvPr id="17" name="Groupe 16"/>
          <p:cNvGrpSpPr/>
          <p:nvPr/>
        </p:nvGrpSpPr>
        <p:grpSpPr bwMode="white">
          <a:xfrm>
            <a:off x="0" y="0"/>
            <a:ext cx="9144000" cy="6851650"/>
            <a:chOff x="0" y="0"/>
            <a:chExt cx="9144000" cy="6851650"/>
          </a:xfrm>
        </p:grpSpPr>
        <p:sp>
          <p:nvSpPr>
            <p:cNvPr id="15" name="Rectangle 14"/>
            <p:cNvSpPr/>
            <p:nvPr userDrawn="1"/>
          </p:nvSpPr>
          <p:spPr bwMode="white">
            <a:xfrm>
              <a:off x="0" y="3373616"/>
              <a:ext cx="9144000" cy="34755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0" name="Freeform 6"/>
            <p:cNvSpPr>
              <a:spLocks/>
            </p:cNvSpPr>
            <p:nvPr userDrawn="1"/>
          </p:nvSpPr>
          <p:spPr bwMode="white">
            <a:xfrm>
              <a:off x="0" y="0"/>
              <a:ext cx="3302000" cy="68516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316"/>
                </a:cxn>
                <a:cxn ang="0">
                  <a:pos x="56" y="4316"/>
                </a:cxn>
                <a:cxn ang="0">
                  <a:pos x="2080" y="0"/>
                </a:cxn>
                <a:cxn ang="0">
                  <a:pos x="0" y="0"/>
                </a:cxn>
              </a:cxnLst>
              <a:rect l="0" t="0" r="r" b="b"/>
              <a:pathLst>
                <a:path w="2080" h="4316">
                  <a:moveTo>
                    <a:pt x="0" y="0"/>
                  </a:moveTo>
                  <a:lnTo>
                    <a:pt x="0" y="4316"/>
                  </a:lnTo>
                  <a:lnTo>
                    <a:pt x="56" y="4316"/>
                  </a:lnTo>
                  <a:lnTo>
                    <a:pt x="208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7" name="Image 6" descr="bandeau_tit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gray">
          <a:xfrm>
            <a:off x="0" y="1998000"/>
            <a:ext cx="2281411" cy="4860000"/>
          </a:xfrm>
          <a:prstGeom prst="rect">
            <a:avLst/>
          </a:prstGeom>
        </p:spPr>
      </p:pic>
      <p:pic>
        <p:nvPicPr>
          <p:cNvPr id="8" name="Image 7" descr="logo_titr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000" y="5418000"/>
            <a:ext cx="3419429" cy="1440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 bwMode="gray">
          <a:xfrm>
            <a:off x="3168000" y="403200"/>
            <a:ext cx="5187600" cy="2462400"/>
          </a:xfrm>
        </p:spPr>
        <p:txBody>
          <a:bodyPr anchor="b" anchorCtr="0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gray">
          <a:xfrm>
            <a:off x="3168000" y="3265200"/>
            <a:ext cx="5187600" cy="1173600"/>
          </a:xfrm>
        </p:spPr>
        <p:txBody>
          <a:bodyPr/>
          <a:lstStyle>
            <a:lvl1pPr marL="0" indent="0" algn="l">
              <a:lnSpc>
                <a:spcPts val="3100"/>
              </a:lnSpc>
              <a:spcAft>
                <a:spcPts val="0"/>
              </a:spcAft>
              <a:buNone/>
              <a:defRPr sz="26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3168000" y="4489200"/>
            <a:ext cx="5187600" cy="475200"/>
          </a:xfrm>
        </p:spPr>
        <p:txBody>
          <a:bodyPr lIns="0" tIns="0" rIns="0" bIns="0" anchor="t" anchorCtr="0"/>
          <a:lstStyle>
            <a:lvl1pPr>
              <a:defRPr sz="2600" cap="all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Date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white">
          <a:xfrm>
            <a:off x="179512" y="6537600"/>
            <a:ext cx="6184800" cy="32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Title of presentation / Date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white">
          <a:xfrm>
            <a:off x="6439912" y="6537600"/>
            <a:ext cx="255600" cy="32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858401-1896-4F80-9B2B-186795E41C27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8" name="Rectangle 17"/>
          <p:cNvSpPr/>
          <p:nvPr/>
        </p:nvSpPr>
        <p:spPr bwMode="gray">
          <a:xfrm>
            <a:off x="3168000" y="3085200"/>
            <a:ext cx="576000" cy="57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visuel_bis_2.jpg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4000" y="0"/>
            <a:ext cx="7560000" cy="3679200"/>
          </a:xfrm>
          <a:prstGeom prst="rect">
            <a:avLst/>
          </a:prstGeom>
        </p:spPr>
      </p:pic>
      <p:grpSp>
        <p:nvGrpSpPr>
          <p:cNvPr id="9" name="Groupe 16"/>
          <p:cNvGrpSpPr/>
          <p:nvPr/>
        </p:nvGrpSpPr>
        <p:grpSpPr bwMode="white">
          <a:xfrm>
            <a:off x="0" y="0"/>
            <a:ext cx="9144000" cy="6851650"/>
            <a:chOff x="0" y="0"/>
            <a:chExt cx="9144000" cy="6851650"/>
          </a:xfrm>
        </p:grpSpPr>
        <p:sp>
          <p:nvSpPr>
            <p:cNvPr id="15" name="Rectangle 14"/>
            <p:cNvSpPr/>
            <p:nvPr userDrawn="1"/>
          </p:nvSpPr>
          <p:spPr bwMode="white">
            <a:xfrm>
              <a:off x="0" y="3373616"/>
              <a:ext cx="9144000" cy="34755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0" name="Freeform 6"/>
            <p:cNvSpPr>
              <a:spLocks/>
            </p:cNvSpPr>
            <p:nvPr userDrawn="1"/>
          </p:nvSpPr>
          <p:spPr bwMode="white">
            <a:xfrm>
              <a:off x="0" y="0"/>
              <a:ext cx="3302000" cy="68516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316"/>
                </a:cxn>
                <a:cxn ang="0">
                  <a:pos x="56" y="4316"/>
                </a:cxn>
                <a:cxn ang="0">
                  <a:pos x="2080" y="0"/>
                </a:cxn>
                <a:cxn ang="0">
                  <a:pos x="0" y="0"/>
                </a:cxn>
              </a:cxnLst>
              <a:rect l="0" t="0" r="r" b="b"/>
              <a:pathLst>
                <a:path w="2080" h="4316">
                  <a:moveTo>
                    <a:pt x="0" y="0"/>
                  </a:moveTo>
                  <a:lnTo>
                    <a:pt x="0" y="4316"/>
                  </a:lnTo>
                  <a:lnTo>
                    <a:pt x="56" y="4316"/>
                  </a:lnTo>
                  <a:lnTo>
                    <a:pt x="208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7" name="Image 6" descr="bandeau_tit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gray">
          <a:xfrm>
            <a:off x="0" y="1998000"/>
            <a:ext cx="2281411" cy="4860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 bwMode="gray">
          <a:xfrm>
            <a:off x="3168000" y="437010"/>
            <a:ext cx="5187600" cy="1954800"/>
          </a:xfrm>
        </p:spPr>
        <p:txBody>
          <a:bodyPr anchor="b" anchorCtr="0"/>
          <a:lstStyle>
            <a:lvl1pPr>
              <a:defRPr sz="320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gray">
          <a:xfrm>
            <a:off x="3168000" y="2906010"/>
            <a:ext cx="5187600" cy="3951990"/>
          </a:xfrm>
        </p:spPr>
        <p:txBody>
          <a:bodyPr/>
          <a:lstStyle>
            <a:lvl1pPr marL="342900" indent="-342900" algn="l">
              <a:lnSpc>
                <a:spcPts val="1900"/>
              </a:lnSpc>
              <a:spcAft>
                <a:spcPts val="1600"/>
              </a:spcAft>
              <a:buFont typeface="+mj-lt"/>
              <a:buAutoNum type="arabicPeriod"/>
              <a:defRPr sz="16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fr-FR" dirty="0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1"/>
          </p:nvPr>
        </p:nvSpPr>
        <p:spPr>
          <a:xfrm>
            <a:off x="8600152" y="6597352"/>
            <a:ext cx="255600" cy="260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858401-1896-4F80-9B2B-186795E41C27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2"/>
          </p:nvPr>
        </p:nvSpPr>
        <p:spPr>
          <a:xfrm>
            <a:off x="2339752" y="6597352"/>
            <a:ext cx="6184800" cy="260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Title of presentation / Date</a:t>
            </a:r>
            <a:endParaRPr lang="fr-FR" dirty="0"/>
          </a:p>
        </p:txBody>
      </p:sp>
      <p:pic>
        <p:nvPicPr>
          <p:cNvPr id="20" name="Image 19" descr="logo_chapitre_sommair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801143" cy="1440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 bwMode="gray">
          <a:xfrm>
            <a:off x="3168000" y="2579144"/>
            <a:ext cx="576000" cy="57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visuel_bis_2.jpg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4000" y="0"/>
            <a:ext cx="7560000" cy="3679200"/>
          </a:xfrm>
          <a:prstGeom prst="rect">
            <a:avLst/>
          </a:prstGeom>
        </p:spPr>
      </p:pic>
      <p:grpSp>
        <p:nvGrpSpPr>
          <p:cNvPr id="4" name="Groupe 16"/>
          <p:cNvGrpSpPr/>
          <p:nvPr/>
        </p:nvGrpSpPr>
        <p:grpSpPr bwMode="white">
          <a:xfrm>
            <a:off x="0" y="0"/>
            <a:ext cx="9144000" cy="6851650"/>
            <a:chOff x="0" y="0"/>
            <a:chExt cx="9144000" cy="6851650"/>
          </a:xfrm>
        </p:grpSpPr>
        <p:sp>
          <p:nvSpPr>
            <p:cNvPr id="15" name="Rectangle 14"/>
            <p:cNvSpPr/>
            <p:nvPr userDrawn="1"/>
          </p:nvSpPr>
          <p:spPr bwMode="white">
            <a:xfrm>
              <a:off x="0" y="3373616"/>
              <a:ext cx="9144000" cy="34755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0" name="Freeform 6"/>
            <p:cNvSpPr>
              <a:spLocks/>
            </p:cNvSpPr>
            <p:nvPr userDrawn="1"/>
          </p:nvSpPr>
          <p:spPr bwMode="white">
            <a:xfrm>
              <a:off x="0" y="0"/>
              <a:ext cx="3302000" cy="68516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316"/>
                </a:cxn>
                <a:cxn ang="0">
                  <a:pos x="56" y="4316"/>
                </a:cxn>
                <a:cxn ang="0">
                  <a:pos x="2080" y="0"/>
                </a:cxn>
                <a:cxn ang="0">
                  <a:pos x="0" y="0"/>
                </a:cxn>
              </a:cxnLst>
              <a:rect l="0" t="0" r="r" b="b"/>
              <a:pathLst>
                <a:path w="2080" h="4316">
                  <a:moveTo>
                    <a:pt x="0" y="0"/>
                  </a:moveTo>
                  <a:lnTo>
                    <a:pt x="0" y="4316"/>
                  </a:lnTo>
                  <a:lnTo>
                    <a:pt x="56" y="4316"/>
                  </a:lnTo>
                  <a:lnTo>
                    <a:pt x="208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7" name="Image 6" descr="bandeau_tit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gray">
          <a:xfrm>
            <a:off x="0" y="1998000"/>
            <a:ext cx="2281411" cy="4860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 bwMode="gray">
          <a:xfrm>
            <a:off x="3168000" y="2422800"/>
            <a:ext cx="1468800" cy="1548000"/>
          </a:xfrm>
        </p:spPr>
        <p:txBody>
          <a:bodyPr anchor="b" anchorCtr="0"/>
          <a:lstStyle>
            <a:lvl1pPr>
              <a:defRPr sz="9600" b="0">
                <a:solidFill>
                  <a:schemeClr val="accent4"/>
                </a:solidFill>
              </a:defRPr>
            </a:lvl1pPr>
          </a:lstStyle>
          <a:p>
            <a:r>
              <a:rPr lang="fr-FR" dirty="0" smtClean="0"/>
              <a:t>00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gray">
          <a:xfrm>
            <a:off x="3168000" y="4374000"/>
            <a:ext cx="5187600" cy="2484000"/>
          </a:xfrm>
        </p:spPr>
        <p:txBody>
          <a:bodyPr/>
          <a:lstStyle>
            <a:lvl1pPr marL="0" indent="0" algn="l">
              <a:lnSpc>
                <a:spcPts val="2800"/>
              </a:lnSpc>
              <a:spcAft>
                <a:spcPts val="0"/>
              </a:spcAft>
              <a:buFont typeface="+mj-lt"/>
              <a:buNone/>
              <a:defRPr sz="26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fr-FR" dirty="0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1"/>
          </p:nvPr>
        </p:nvSpPr>
        <p:spPr>
          <a:xfrm>
            <a:off x="8600152" y="6597352"/>
            <a:ext cx="255600" cy="260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858401-1896-4F80-9B2B-186795E41C27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2"/>
          </p:nvPr>
        </p:nvSpPr>
        <p:spPr>
          <a:xfrm>
            <a:off x="2339752" y="6597352"/>
            <a:ext cx="6184800" cy="260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Title of presentation / Date</a:t>
            </a:r>
            <a:endParaRPr lang="fr-FR" dirty="0"/>
          </a:p>
        </p:txBody>
      </p:sp>
      <p:pic>
        <p:nvPicPr>
          <p:cNvPr id="20" name="Image 19" descr="logo_chapitre_sommair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801143" cy="1440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 bwMode="gray">
          <a:xfrm>
            <a:off x="3168000" y="4021200"/>
            <a:ext cx="576000" cy="57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Title of presentation / Date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e +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0000" y="1800000"/>
            <a:ext cx="7812000" cy="220506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Title of presentation / Date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>
          <a:xfrm>
            <a:off x="792000" y="4147200"/>
            <a:ext cx="3708000" cy="1692000"/>
          </a:xfrm>
          <a:solidFill>
            <a:schemeClr val="bg1">
              <a:lumMod val="85000"/>
            </a:schemeClr>
          </a:solidFill>
        </p:spPr>
        <p:txBody>
          <a:bodyPr bIns="576000" anchor="ctr" anchorCtr="0"/>
          <a:lstStyle>
            <a:lvl1pPr algn="ctr">
              <a:buNone/>
              <a:defRPr sz="1000" b="1"/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  <p:sp>
        <p:nvSpPr>
          <p:cNvPr id="10" name="Espace réservé pour une image  7"/>
          <p:cNvSpPr>
            <a:spLocks noGrp="1"/>
          </p:cNvSpPr>
          <p:nvPr>
            <p:ph type="pic" sz="quarter" idx="14" hasCustomPrompt="1"/>
          </p:nvPr>
        </p:nvSpPr>
        <p:spPr>
          <a:xfrm>
            <a:off x="4644000" y="4147200"/>
            <a:ext cx="3708000" cy="1692000"/>
          </a:xfrm>
          <a:solidFill>
            <a:schemeClr val="bg1">
              <a:lumMod val="85000"/>
            </a:schemeClr>
          </a:solidFill>
        </p:spPr>
        <p:txBody>
          <a:bodyPr bIns="576000" anchor="ctr" anchorCtr="0"/>
          <a:lstStyle>
            <a:lvl1pPr algn="ctr">
              <a:buNone/>
              <a:defRPr sz="1000" b="1"/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e + histo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graphique 7"/>
          <p:cNvSpPr>
            <a:spLocks noGrp="1"/>
          </p:cNvSpPr>
          <p:nvPr>
            <p:ph type="chart" sz="quarter" idx="13" hasCustomPrompt="1"/>
          </p:nvPr>
        </p:nvSpPr>
        <p:spPr>
          <a:xfrm>
            <a:off x="800100" y="2932064"/>
            <a:ext cx="3708000" cy="2976364"/>
          </a:xfrm>
          <a:solidFill>
            <a:schemeClr val="bg1">
              <a:lumMod val="85000"/>
            </a:schemeClr>
          </a:solidFill>
        </p:spPr>
        <p:txBody>
          <a:bodyPr bIns="576000" anchor="ctr" anchorCtr="0"/>
          <a:lstStyle>
            <a:lvl1pPr algn="ctr">
              <a:buNone/>
              <a:defRPr sz="1000" b="1"/>
            </a:lvl1pPr>
          </a:lstStyle>
          <a:p>
            <a:r>
              <a:rPr lang="fr-FR" dirty="0" smtClean="0"/>
              <a:t>Graphique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0000" y="1800000"/>
            <a:ext cx="3780000" cy="990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Title of presentation / Date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graphique 7"/>
          <p:cNvSpPr>
            <a:spLocks noGrp="1"/>
          </p:cNvSpPr>
          <p:nvPr>
            <p:ph type="chart" sz="quarter" idx="14" hasCustomPrompt="1"/>
          </p:nvPr>
        </p:nvSpPr>
        <p:spPr>
          <a:xfrm>
            <a:off x="4648200" y="2932064"/>
            <a:ext cx="3708000" cy="2976364"/>
          </a:xfrm>
          <a:solidFill>
            <a:schemeClr val="bg1">
              <a:lumMod val="85000"/>
            </a:schemeClr>
          </a:solidFill>
        </p:spPr>
        <p:txBody>
          <a:bodyPr bIns="576000" anchor="ctr" anchorCtr="0"/>
          <a:lstStyle>
            <a:lvl1pPr algn="ctr">
              <a:buNone/>
              <a:defRPr sz="1000" b="1"/>
            </a:lvl1pPr>
          </a:lstStyle>
          <a:p>
            <a:r>
              <a:rPr lang="fr-FR" dirty="0" smtClean="0"/>
              <a:t>Graphique</a:t>
            </a:r>
            <a:endParaRPr lang="fr-FR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5"/>
          </p:nvPr>
        </p:nvSpPr>
        <p:spPr>
          <a:xfrm>
            <a:off x="4390332" y="1800000"/>
            <a:ext cx="3780000" cy="990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1341438"/>
            <a:ext cx="4135437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3125" y="1341438"/>
            <a:ext cx="4137025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78B34-AD51-44FE-9743-0EE263A828B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20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 +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0000" y="1800000"/>
            <a:ext cx="7812000" cy="220506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Title of presentation / Date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>
          <a:xfrm>
            <a:off x="792000" y="4147200"/>
            <a:ext cx="3708000" cy="1692000"/>
          </a:xfrm>
          <a:solidFill>
            <a:schemeClr val="bg1">
              <a:lumMod val="85000"/>
            </a:schemeClr>
          </a:solidFill>
        </p:spPr>
        <p:txBody>
          <a:bodyPr bIns="576000" anchor="ctr" anchorCtr="0"/>
          <a:lstStyle>
            <a:lvl1pPr algn="ctr">
              <a:buNone/>
              <a:defRPr sz="1000" b="1"/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  <p:sp>
        <p:nvSpPr>
          <p:cNvPr id="10" name="Espace réservé pour une image  7"/>
          <p:cNvSpPr>
            <a:spLocks noGrp="1"/>
          </p:cNvSpPr>
          <p:nvPr>
            <p:ph type="pic" sz="quarter" idx="14" hasCustomPrompt="1"/>
          </p:nvPr>
        </p:nvSpPr>
        <p:spPr>
          <a:xfrm>
            <a:off x="4644000" y="4147200"/>
            <a:ext cx="3708000" cy="1692000"/>
          </a:xfrm>
          <a:solidFill>
            <a:schemeClr val="bg1">
              <a:lumMod val="85000"/>
            </a:schemeClr>
          </a:solidFill>
        </p:spPr>
        <p:txBody>
          <a:bodyPr bIns="576000" anchor="ctr" anchorCtr="0"/>
          <a:lstStyle>
            <a:lvl1pPr algn="ctr">
              <a:buNone/>
              <a:defRPr sz="1000" b="1"/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 + histo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graphique 7"/>
          <p:cNvSpPr>
            <a:spLocks noGrp="1"/>
          </p:cNvSpPr>
          <p:nvPr>
            <p:ph type="chart" sz="quarter" idx="13" hasCustomPrompt="1"/>
          </p:nvPr>
        </p:nvSpPr>
        <p:spPr>
          <a:xfrm>
            <a:off x="800100" y="2932064"/>
            <a:ext cx="3708000" cy="2976364"/>
          </a:xfrm>
          <a:solidFill>
            <a:schemeClr val="bg1">
              <a:lumMod val="85000"/>
            </a:schemeClr>
          </a:solidFill>
        </p:spPr>
        <p:txBody>
          <a:bodyPr bIns="576000" anchor="ctr" anchorCtr="0"/>
          <a:lstStyle>
            <a:lvl1pPr algn="ctr">
              <a:buNone/>
              <a:defRPr sz="1000" b="1"/>
            </a:lvl1pPr>
          </a:lstStyle>
          <a:p>
            <a:r>
              <a:rPr lang="fr-FR" dirty="0" smtClean="0"/>
              <a:t>Graphique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0000" y="1800000"/>
            <a:ext cx="3780000" cy="990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Title of presentation / Date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graphique 7"/>
          <p:cNvSpPr>
            <a:spLocks noGrp="1"/>
          </p:cNvSpPr>
          <p:nvPr>
            <p:ph type="chart" sz="quarter" idx="14" hasCustomPrompt="1"/>
          </p:nvPr>
        </p:nvSpPr>
        <p:spPr>
          <a:xfrm>
            <a:off x="4648200" y="2932064"/>
            <a:ext cx="3708000" cy="2976364"/>
          </a:xfrm>
          <a:solidFill>
            <a:schemeClr val="bg1">
              <a:lumMod val="85000"/>
            </a:schemeClr>
          </a:solidFill>
        </p:spPr>
        <p:txBody>
          <a:bodyPr bIns="576000" anchor="ctr" anchorCtr="0"/>
          <a:lstStyle>
            <a:lvl1pPr algn="ctr">
              <a:buNone/>
              <a:defRPr sz="1000" b="1"/>
            </a:lvl1pPr>
          </a:lstStyle>
          <a:p>
            <a:r>
              <a:rPr lang="fr-FR" dirty="0" smtClean="0"/>
              <a:t>Graphique</a:t>
            </a:r>
            <a:endParaRPr lang="fr-FR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5"/>
          </p:nvPr>
        </p:nvSpPr>
        <p:spPr>
          <a:xfrm>
            <a:off x="4390332" y="1800000"/>
            <a:ext cx="3780000" cy="990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logo_texte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0" y="6138000"/>
            <a:ext cx="1800000" cy="717259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540000" y="417600"/>
            <a:ext cx="7812000" cy="124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540000" y="1800000"/>
            <a:ext cx="7812000" cy="4039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white">
          <a:xfrm>
            <a:off x="0" y="6597352"/>
            <a:ext cx="2133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Date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1836000" y="6238800"/>
            <a:ext cx="6184800" cy="3204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 b="1" cap="all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Title of presentation / Date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096400" y="6238800"/>
            <a:ext cx="255600" cy="3204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>
                <a:solidFill>
                  <a:schemeClr val="accent4"/>
                </a:solidFill>
              </a:defRPr>
            </a:lvl1pPr>
          </a:lstStyle>
          <a:p>
            <a:fld id="{19858401-1896-4F80-9B2B-186795E41C27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 bwMode="gray">
          <a:xfrm>
            <a:off x="8102332" y="6352223"/>
            <a:ext cx="70532" cy="307777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lang="fr-FR" sz="2000" dirty="0" smtClean="0">
                <a:solidFill>
                  <a:schemeClr val="accent4"/>
                </a:solidFill>
              </a:rPr>
              <a:t>/</a:t>
            </a:r>
            <a:endParaRPr lang="fr-FR" sz="2000" dirty="0">
              <a:solidFill>
                <a:schemeClr val="accent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9" r:id="rId7"/>
    <p:sldLayoutId id="2147483656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38125" indent="-238125" algn="l" defTabSz="914400" rtl="0" eaLnBrk="1" latinLnBrk="0" hangingPunct="1">
        <a:lnSpc>
          <a:spcPts val="2200"/>
        </a:lnSpc>
        <a:spcBef>
          <a:spcPts val="0"/>
        </a:spcBef>
        <a:spcAft>
          <a:spcPts val="1100"/>
        </a:spcAft>
        <a:buClr>
          <a:schemeClr val="accent4"/>
        </a:buClr>
        <a:buFont typeface="Wingdings" pitchFamily="2" charset="2"/>
        <a:buChar char="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209550" algn="l" defTabSz="914400" rtl="0" eaLnBrk="1" latinLnBrk="0" hangingPunct="1">
        <a:lnSpc>
          <a:spcPts val="2200"/>
        </a:lnSpc>
        <a:spcBef>
          <a:spcPts val="0"/>
        </a:spcBef>
        <a:spcAft>
          <a:spcPts val="1100"/>
        </a:spcAft>
        <a:buClr>
          <a:schemeClr val="accent4"/>
        </a:buClr>
        <a:buSzPct val="70000"/>
        <a:buFont typeface="Wingdings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6088" indent="0" algn="l" defTabSz="914400" rtl="0" eaLnBrk="1" latinLnBrk="0" hangingPunct="1">
        <a:lnSpc>
          <a:spcPts val="2200"/>
        </a:lnSpc>
        <a:spcBef>
          <a:spcPts val="0"/>
        </a:spcBef>
        <a:spcAft>
          <a:spcPts val="1100"/>
        </a:spcAft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46088" indent="0" algn="l" defTabSz="914400" rtl="0" eaLnBrk="1" latinLnBrk="0" hangingPunct="1">
        <a:lnSpc>
          <a:spcPts val="2200"/>
        </a:lnSpc>
        <a:spcBef>
          <a:spcPts val="0"/>
        </a:spcBef>
        <a:spcAft>
          <a:spcPts val="110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46088" indent="0" algn="l" defTabSz="914400" rtl="0" eaLnBrk="1" latinLnBrk="0" hangingPunct="1">
        <a:lnSpc>
          <a:spcPts val="2200"/>
        </a:lnSpc>
        <a:spcBef>
          <a:spcPts val="0"/>
        </a:spcBef>
        <a:spcAft>
          <a:spcPts val="1100"/>
        </a:spcAft>
        <a:buFont typeface="Arial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417600"/>
            <a:ext cx="7812000" cy="923168"/>
          </a:xfrm>
        </p:spPr>
        <p:txBody>
          <a:bodyPr/>
          <a:lstStyle/>
          <a:p>
            <a:r>
              <a:rPr lang="sk-SK" dirty="0" smtClean="0"/>
              <a:t>Často kladené otázky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478B34-AD51-44FE-9743-0EE263A828B6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  <p:graphicFrame>
        <p:nvGraphicFramePr>
          <p:cNvPr id="9" name="Zástupný symbol obsahu 8"/>
          <p:cNvGraphicFramePr>
            <a:graphicFrameLocks noGrp="1"/>
          </p:cNvGraphicFramePr>
          <p:nvPr>
            <p:ph sz="half" idx="1"/>
          </p:nvPr>
        </p:nvGraphicFramePr>
        <p:xfrm>
          <a:off x="395288" y="1341438"/>
          <a:ext cx="8281168" cy="4751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417600"/>
            <a:ext cx="7812000" cy="923168"/>
          </a:xfrm>
        </p:spPr>
        <p:txBody>
          <a:bodyPr/>
          <a:lstStyle/>
          <a:p>
            <a:r>
              <a:rPr lang="sk-SK" dirty="0" smtClean="0"/>
              <a:t>Často kladené otázky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478B34-AD51-44FE-9743-0EE263A828B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graphicFrame>
        <p:nvGraphicFramePr>
          <p:cNvPr id="9" name="Zástupný symbol obsahu 8"/>
          <p:cNvGraphicFramePr>
            <a:graphicFrameLocks noGrp="1"/>
          </p:cNvGraphicFramePr>
          <p:nvPr>
            <p:ph sz="half" idx="1"/>
          </p:nvPr>
        </p:nvGraphicFramePr>
        <p:xfrm>
          <a:off x="395288" y="1341439"/>
          <a:ext cx="8281168" cy="4607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417600"/>
            <a:ext cx="7812000" cy="923168"/>
          </a:xfrm>
        </p:spPr>
        <p:txBody>
          <a:bodyPr/>
          <a:lstStyle/>
          <a:p>
            <a:r>
              <a:rPr lang="sk-SK" dirty="0" smtClean="0"/>
              <a:t>Často kladené otázky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478B34-AD51-44FE-9743-0EE263A828B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graphicFrame>
        <p:nvGraphicFramePr>
          <p:cNvPr id="9" name="Zástupný symbol obsahu 8"/>
          <p:cNvGraphicFramePr>
            <a:graphicFrameLocks noGrp="1"/>
          </p:cNvGraphicFramePr>
          <p:nvPr>
            <p:ph sz="half" idx="1"/>
          </p:nvPr>
        </p:nvGraphicFramePr>
        <p:xfrm>
          <a:off x="395288" y="1341438"/>
          <a:ext cx="8281168" cy="4751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417600"/>
            <a:ext cx="7812000" cy="923168"/>
          </a:xfrm>
        </p:spPr>
        <p:txBody>
          <a:bodyPr/>
          <a:lstStyle/>
          <a:p>
            <a:r>
              <a:rPr lang="sk-SK" dirty="0" smtClean="0"/>
              <a:t>Často kladené otázky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478B34-AD51-44FE-9743-0EE263A828B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graphicFrame>
        <p:nvGraphicFramePr>
          <p:cNvPr id="9" name="Zástupný symbol obsahu 8"/>
          <p:cNvGraphicFramePr>
            <a:graphicFrameLocks noGrp="1"/>
          </p:cNvGraphicFramePr>
          <p:nvPr>
            <p:ph sz="half" idx="1"/>
          </p:nvPr>
        </p:nvGraphicFramePr>
        <p:xfrm>
          <a:off x="395288" y="1341438"/>
          <a:ext cx="8281168" cy="4751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7239513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417600"/>
            <a:ext cx="3023888" cy="1571240"/>
          </a:xfrm>
        </p:spPr>
        <p:txBody>
          <a:bodyPr numCol="1"/>
          <a:lstStyle/>
          <a:p>
            <a:r>
              <a:rPr lang="sk-SK" sz="1800" dirty="0" smtClean="0"/>
              <a:t>Kontakt:</a:t>
            </a:r>
            <a:br>
              <a:rPr lang="sk-SK" sz="1800" dirty="0" smtClean="0"/>
            </a:br>
            <a:r>
              <a:rPr lang="sk-SK" sz="1800" dirty="0" err="1" smtClean="0"/>
              <a:t>Coface</a:t>
            </a:r>
            <a:r>
              <a:rPr lang="sk-SK" sz="1800" dirty="0" smtClean="0"/>
              <a:t> Slovakia</a:t>
            </a:r>
            <a:br>
              <a:rPr lang="sk-SK" sz="1800" dirty="0" smtClean="0"/>
            </a:br>
            <a:r>
              <a:rPr lang="sk-SK" sz="1800" dirty="0" smtClean="0"/>
              <a:t>Šoltésovej 14		</a:t>
            </a:r>
            <a:br>
              <a:rPr lang="sk-SK" sz="1800" dirty="0" smtClean="0"/>
            </a:br>
            <a:r>
              <a:rPr lang="sk-SK" sz="1800" dirty="0" smtClean="0"/>
              <a:t>811 08 Bratislava	</a:t>
            </a:r>
            <a:br>
              <a:rPr lang="sk-SK" sz="1800" dirty="0" smtClean="0"/>
            </a:br>
            <a:r>
              <a:rPr lang="sk-SK" sz="1800" dirty="0" smtClean="0"/>
              <a:t/>
            </a:r>
            <a:br>
              <a:rPr lang="sk-SK" sz="1800" dirty="0" smtClean="0"/>
            </a:br>
            <a:endParaRPr lang="sk-SK" sz="1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40000" y="2314944"/>
            <a:ext cx="7812000" cy="385036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buNone/>
            </a:pPr>
            <a:r>
              <a:rPr lang="sk-SK" b="1" dirty="0">
                <a:solidFill>
                  <a:srgbClr val="61B57C"/>
                </a:solidFill>
              </a:rPr>
              <a:t>Ing. Zoltán Makai	+ 421 915 758 067</a:t>
            </a:r>
          </a:p>
          <a:p>
            <a:pPr>
              <a:lnSpc>
                <a:spcPct val="100000"/>
              </a:lnSpc>
              <a:spcAft>
                <a:spcPts val="0"/>
              </a:spcAft>
              <a:buNone/>
            </a:pPr>
            <a:r>
              <a:rPr lang="sk-SK" b="1" dirty="0">
                <a:solidFill>
                  <a:srgbClr val="61B57C"/>
                </a:solidFill>
              </a:rPr>
              <a:t>Obchodný riaditeľ	zoltan.makai@coface.com</a:t>
            </a:r>
          </a:p>
          <a:p>
            <a:pPr>
              <a:lnSpc>
                <a:spcPct val="100000"/>
              </a:lnSpc>
              <a:spcAft>
                <a:spcPts val="0"/>
              </a:spcAft>
              <a:buNone/>
            </a:pPr>
            <a:endParaRPr lang="sk-SK" b="1" dirty="0">
              <a:solidFill>
                <a:srgbClr val="61B57C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  <a:buNone/>
            </a:pPr>
            <a:r>
              <a:rPr lang="sk-SK" b="1" dirty="0">
                <a:solidFill>
                  <a:srgbClr val="61B57C"/>
                </a:solidFill>
              </a:rPr>
              <a:t>Ing. Ladislav Viszlay	+ 421 918 618 142</a:t>
            </a:r>
          </a:p>
          <a:p>
            <a:pPr>
              <a:lnSpc>
                <a:spcPct val="100000"/>
              </a:lnSpc>
              <a:spcAft>
                <a:spcPts val="0"/>
              </a:spcAft>
              <a:buNone/>
            </a:pPr>
            <a:r>
              <a:rPr lang="sk-SK" b="1" dirty="0">
                <a:solidFill>
                  <a:srgbClr val="61B57C"/>
                </a:solidFill>
              </a:rPr>
              <a:t>Obchodný manažér	 ladislav.viszlay@coface.com</a:t>
            </a:r>
          </a:p>
          <a:p>
            <a:pPr>
              <a:lnSpc>
                <a:spcPct val="100000"/>
              </a:lnSpc>
              <a:spcAft>
                <a:spcPts val="0"/>
              </a:spcAft>
              <a:buNone/>
            </a:pPr>
            <a:endParaRPr lang="sk-SK" dirty="0">
              <a:solidFill>
                <a:srgbClr val="61B57C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  <a:buNone/>
            </a:pPr>
            <a:r>
              <a:rPr lang="sk-SK" b="1" dirty="0">
                <a:solidFill>
                  <a:srgbClr val="61B57C"/>
                </a:solidFill>
              </a:rPr>
              <a:t>Mgr. Ria Strohmayer	+ 421 905 413 628</a:t>
            </a:r>
          </a:p>
          <a:p>
            <a:pPr>
              <a:lnSpc>
                <a:spcPct val="100000"/>
              </a:lnSpc>
              <a:spcAft>
                <a:spcPts val="0"/>
              </a:spcAft>
              <a:buNone/>
            </a:pPr>
            <a:r>
              <a:rPr lang="sk-SK" b="1" dirty="0">
                <a:solidFill>
                  <a:srgbClr val="61B57C"/>
                </a:solidFill>
              </a:rPr>
              <a:t>Obchodný manažér	ria.strohmayer@coface.com</a:t>
            </a:r>
          </a:p>
          <a:p>
            <a:pPr>
              <a:lnSpc>
                <a:spcPct val="100000"/>
              </a:lnSpc>
              <a:spcAft>
                <a:spcPts val="0"/>
              </a:spcAft>
              <a:buNone/>
            </a:pPr>
            <a:endParaRPr lang="sk-SK" b="1" dirty="0">
              <a:solidFill>
                <a:srgbClr val="61B57C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  <a:buNone/>
            </a:pPr>
            <a:r>
              <a:rPr lang="sk-SK" b="1" dirty="0">
                <a:solidFill>
                  <a:srgbClr val="61B57C"/>
                </a:solidFill>
              </a:rPr>
              <a:t>Mgr. Katarína Cibáková	+421 905 416 427</a:t>
            </a:r>
          </a:p>
          <a:p>
            <a:pPr>
              <a:lnSpc>
                <a:spcPct val="100000"/>
              </a:lnSpc>
              <a:spcAft>
                <a:spcPts val="0"/>
              </a:spcAft>
              <a:buNone/>
            </a:pPr>
            <a:r>
              <a:rPr lang="sk-SK" b="1">
                <a:solidFill>
                  <a:srgbClr val="61B57C"/>
                </a:solidFill>
              </a:rPr>
              <a:t>Obchodný manažér	katarina.cibakova@coface.com</a:t>
            </a:r>
          </a:p>
          <a:p>
            <a:pPr>
              <a:lnSpc>
                <a:spcPct val="100000"/>
              </a:lnSpc>
              <a:spcAft>
                <a:spcPts val="0"/>
              </a:spcAft>
              <a:buNone/>
            </a:pPr>
            <a:endParaRPr lang="sk-SK" dirty="0" smtClean="0">
              <a:solidFill>
                <a:srgbClr val="61B57C"/>
              </a:solidFill>
            </a:endParaRPr>
          </a:p>
          <a:p>
            <a:pPr>
              <a:lnSpc>
                <a:spcPct val="100000"/>
              </a:lnSpc>
              <a:buNone/>
            </a:pP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Date</a:t>
            </a:r>
            <a:endParaRPr lang="fr-FR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Title of presentation / Date</a:t>
            </a:r>
            <a:endParaRPr lang="fr-FR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8401-1896-4F80-9B2B-186795E41C27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25" y="2640309"/>
            <a:ext cx="1925191" cy="240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 bwMode="gray">
          <a:xfrm>
            <a:off x="5508104" y="417600"/>
            <a:ext cx="3023888" cy="1571240"/>
          </a:xfrm>
          <a:prstGeom prst="rect">
            <a:avLst/>
          </a:prstGeom>
        </p:spPr>
        <p:txBody>
          <a:bodyPr vert="horz" lIns="0" tIns="0" rIns="0" bIns="0" numCol="1" rtlCol="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k-SK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k-SK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www.coface.sk</a:t>
            </a:r>
            <a:r>
              <a:rPr kumimoji="0" lang="sk-SK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k-SK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k-SK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sk-SK" b="1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</a:t>
            </a:r>
            <a:r>
              <a:rPr kumimoji="0" lang="sk-SK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</a:t>
            </a:r>
            <a:r>
              <a:rPr kumimoji="0" lang="sk-SK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+ 421 2 672 016 16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Fax.: +421 2  672 016 51</a:t>
            </a:r>
            <a:endParaRPr kumimoji="0" lang="sk-SK" sz="1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face_Nqu">
  <a:themeElements>
    <a:clrScheme name="COFACE">
      <a:dk1>
        <a:sysClr val="windowText" lastClr="000000"/>
      </a:dk1>
      <a:lt1>
        <a:sysClr val="window" lastClr="FFFFFF"/>
      </a:lt1>
      <a:dk2>
        <a:srgbClr val="AE5CA7"/>
      </a:dk2>
      <a:lt2>
        <a:srgbClr val="C1A52A"/>
      </a:lt2>
      <a:accent1>
        <a:srgbClr val="03365F"/>
      </a:accent1>
      <a:accent2>
        <a:srgbClr val="6A7B9C"/>
      </a:accent2>
      <a:accent3>
        <a:srgbClr val="CCD1DD"/>
      </a:accent3>
      <a:accent4>
        <a:srgbClr val="61B57C"/>
      </a:accent4>
      <a:accent5>
        <a:srgbClr val="A3D4B0"/>
      </a:accent5>
      <a:accent6>
        <a:srgbClr val="E0F1E5"/>
      </a:accent6>
      <a:hlink>
        <a:srgbClr val="FFFFFF"/>
      </a:hlink>
      <a:folHlink>
        <a:srgbClr val="FFFFFF"/>
      </a:folHlink>
    </a:clrScheme>
    <a:fontScheme name="COFA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6192</TotalTime>
  <Words>387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Coface_Nqu</vt:lpstr>
      <vt:lpstr>Často kladené otázky</vt:lpstr>
      <vt:lpstr>Často kladené otázky</vt:lpstr>
      <vt:lpstr>Často kladené otázky</vt:lpstr>
      <vt:lpstr>Často kladené otázky</vt:lpstr>
      <vt:lpstr>Kontakt: Coface Slovakia Šoltésovej 14   811 08 Bratislava   </vt:lpstr>
    </vt:vector>
  </TitlesOfParts>
  <Company>Coface Austria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Arial Bold, 32 pts</dc:title>
  <dc:creator>Karin Proschko</dc:creator>
  <cp:lastModifiedBy>STROHMAYER Ria</cp:lastModifiedBy>
  <cp:revision>295</cp:revision>
  <cp:lastPrinted>2013-01-18T10:09:23Z</cp:lastPrinted>
  <dcterms:created xsi:type="dcterms:W3CDTF">2012-12-20T15:03:37Z</dcterms:created>
  <dcterms:modified xsi:type="dcterms:W3CDTF">2013-11-27T09:55:46Z</dcterms:modified>
</cp:coreProperties>
</file>